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81" r:id="rId10"/>
    <p:sldId id="268" r:id="rId11"/>
    <p:sldId id="269" r:id="rId12"/>
    <p:sldId id="270" r:id="rId13"/>
    <p:sldId id="271" r:id="rId14"/>
    <p:sldId id="272" r:id="rId15"/>
    <p:sldId id="283" r:id="rId16"/>
    <p:sldId id="273" r:id="rId17"/>
    <p:sldId id="274" r:id="rId18"/>
    <p:sldId id="275" r:id="rId19"/>
    <p:sldId id="276" r:id="rId20"/>
    <p:sldId id="280" r:id="rId21"/>
    <p:sldId id="282" r:id="rId22"/>
    <p:sldId id="277" r:id="rId23"/>
    <p:sldId id="278" r:id="rId24"/>
    <p:sldId id="279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33CCFF"/>
    <a:srgbClr val="3399FF"/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95" autoAdjust="0"/>
    <p:restoredTop sz="89915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plotArea>
      <c:layout>
        <c:manualLayout>
          <c:layoutTarget val="inner"/>
          <c:xMode val="edge"/>
          <c:yMode val="edge"/>
          <c:x val="7.0970737550900345E-2"/>
          <c:y val="3.5268869068827792E-2"/>
          <c:w val="0.74384526586954791"/>
          <c:h val="0.7608294640064353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1.49392044955948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45744314691637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939204495594816E-3"/>
                  <c:y val="0.150452096703973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0003172282969568E-2"/>
                  <c:y val="7.54731169319465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773577958739208E-3"/>
                  <c:y val="5.26097351702064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4082034962139197E-2"/>
                  <c:y val="5.5337809827720873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246.8</c:v>
                </c:pt>
                <c:pt idx="1">
                  <c:v>277</c:v>
                </c:pt>
                <c:pt idx="2">
                  <c:v>304.89999999999986</c:v>
                </c:pt>
                <c:pt idx="3">
                  <c:v>326.89999999999986</c:v>
                </c:pt>
                <c:pt idx="4">
                  <c:v>439.6</c:v>
                </c:pt>
                <c:pt idx="5">
                  <c:v>525.6</c:v>
                </c:pt>
                <c:pt idx="6">
                  <c:v>341.2</c:v>
                </c:pt>
                <c:pt idx="7">
                  <c:v>349.1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5.9756817982379801E-3"/>
                  <c:y val="0.1186256916319802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1363596475861E-2"/>
                  <c:y val="0.1215190011839787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951363596475861E-2"/>
                  <c:y val="9.547921521598327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538336320119088E-2"/>
                  <c:y val="0.1654786633209261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2205599745115562E-2"/>
                  <c:y val="7.12034957147126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3902727192951705E-2"/>
                  <c:y val="9.837252476798320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2206566420156305E-2"/>
                  <c:y val="0.11132200987044102"/>
                </c:manualLayout>
              </c:layout>
              <c:showVal val="1"/>
            </c:dLbl>
            <c:dLbl>
              <c:idx val="7"/>
              <c:layout>
                <c:manualLayout>
                  <c:x val="3.0609546597669179E-2"/>
                  <c:y val="0.1040712639910535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238.8</c:v>
                </c:pt>
                <c:pt idx="1">
                  <c:v>279.7</c:v>
                </c:pt>
                <c:pt idx="2">
                  <c:v>311.39999999999986</c:v>
                </c:pt>
                <c:pt idx="3">
                  <c:v>330.7</c:v>
                </c:pt>
                <c:pt idx="4">
                  <c:v>425.5</c:v>
                </c:pt>
                <c:pt idx="5">
                  <c:v>525.6</c:v>
                </c:pt>
                <c:pt idx="6">
                  <c:v>341.2</c:v>
                </c:pt>
                <c:pt idx="7">
                  <c:v>349.1</c:v>
                </c:pt>
              </c:numCache>
            </c:numRef>
          </c:val>
        </c:ser>
        <c:axId val="142373632"/>
        <c:axId val="142375168"/>
      </c:barChart>
      <c:catAx>
        <c:axId val="142373632"/>
        <c:scaling>
          <c:orientation val="minMax"/>
        </c:scaling>
        <c:axPos val="b"/>
        <c:numFmt formatCode="General" sourceLinked="1"/>
        <c:tickLblPos val="nextTo"/>
        <c:crossAx val="142375168"/>
        <c:crosses val="autoZero"/>
        <c:auto val="1"/>
        <c:lblAlgn val="ctr"/>
        <c:lblOffset val="100"/>
      </c:catAx>
      <c:valAx>
        <c:axId val="142375168"/>
        <c:scaling>
          <c:orientation val="minMax"/>
          <c:max val="550"/>
          <c:min val="10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minorGridlines/>
        <c:numFmt formatCode="General" sourceLinked="1"/>
        <c:tickLblPos val="nextTo"/>
        <c:crossAx val="142373632"/>
        <c:crosses val="autoZero"/>
        <c:crossBetween val="between"/>
      </c:valAx>
      <c:spPr>
        <a:noFill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2482593761391265"/>
          <c:y val="0.74781833498851602"/>
          <c:w val="0.17517406238608935"/>
          <c:h val="0.2505214295461258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1467264508603121E-2"/>
          <c:y val="3.1790181747681993E-2"/>
          <c:w val="0.59441625352386507"/>
          <c:h val="0.6386570760669318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dLbls>
            <c:dLbl>
              <c:idx val="0"/>
              <c:layout>
                <c:manualLayout>
                  <c:x val="-2.9641897865690069E-3"/>
                  <c:y val="3.7613024175993402E-2"/>
                </c:manualLayout>
              </c:layout>
              <c:showVal val="1"/>
            </c:dLbl>
            <c:dLbl>
              <c:idx val="1"/>
              <c:layout>
                <c:manualLayout>
                  <c:x val="-1.4820948932844978E-3"/>
                  <c:y val="4.3399643279992399E-2"/>
                </c:manualLayout>
              </c:layout>
              <c:showVal val="1"/>
            </c:dLbl>
            <c:dLbl>
              <c:idx val="2"/>
              <c:layout>
                <c:manualLayout>
                  <c:x val="-7.4104744664224712E-3"/>
                  <c:y val="5.7866191039990023E-2"/>
                </c:manualLayout>
              </c:layout>
              <c:showVal val="1"/>
            </c:dLbl>
            <c:dLbl>
              <c:idx val="3"/>
              <c:layout>
                <c:manualLayout>
                  <c:x val="-5.928379573137999E-3"/>
                  <c:y val="4.0506333727992873E-2"/>
                </c:manualLayout>
              </c:layout>
              <c:showVal val="1"/>
            </c:dLbl>
            <c:dLbl>
              <c:idx val="4"/>
              <c:layout>
                <c:manualLayout>
                  <c:x val="-1.482094893284497E-2"/>
                  <c:y val="3.4719714623993952E-2"/>
                </c:manualLayout>
              </c:layout>
              <c:showVal val="1"/>
            </c:dLbl>
            <c:dLbl>
              <c:idx val="5"/>
              <c:layout>
                <c:manualLayout>
                  <c:x val="-1.9267233612698567E-2"/>
                  <c:y val="5.2079571935990984E-2"/>
                </c:manualLayout>
              </c:layout>
              <c:showVal val="1"/>
            </c:dLbl>
            <c:dLbl>
              <c:idx val="6"/>
              <c:layout>
                <c:manualLayout>
                  <c:x val="-2.2231423399267494E-2"/>
                  <c:y val="7.2332738799987334E-2"/>
                </c:manualLayout>
              </c:layout>
              <c:showVal val="1"/>
            </c:dLbl>
            <c:dLbl>
              <c:idx val="7"/>
              <c:layout>
                <c:manualLayout>
                  <c:x val="-1.778513871941401E-2"/>
                  <c:y val="9.2585905663983795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40.6</c:v>
                </c:pt>
                <c:pt idx="1">
                  <c:v>53.4</c:v>
                </c:pt>
                <c:pt idx="2">
                  <c:v>59.6</c:v>
                </c:pt>
                <c:pt idx="3">
                  <c:v>79</c:v>
                </c:pt>
                <c:pt idx="4">
                  <c:v>103.4</c:v>
                </c:pt>
                <c:pt idx="5">
                  <c:v>76.3</c:v>
                </c:pt>
                <c:pt idx="6">
                  <c:v>80.2</c:v>
                </c:pt>
                <c:pt idx="7">
                  <c:v>87.1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dLbl>
              <c:idx val="0"/>
              <c:layout>
                <c:manualLayout>
                  <c:x val="-7.4104744664224981E-3"/>
                  <c:y val="7.5226048351986832E-2"/>
                </c:manualLayout>
              </c:layout>
              <c:showVal val="1"/>
            </c:dLbl>
            <c:dLbl>
              <c:idx val="1"/>
              <c:layout>
                <c:manualLayout>
                  <c:x val="4.446284679853499E-3"/>
                  <c:y val="0.14177216804797521"/>
                </c:manualLayout>
              </c:layout>
              <c:showVal val="1"/>
            </c:dLbl>
            <c:dLbl>
              <c:idx val="2"/>
              <c:layout>
                <c:manualLayout>
                  <c:x val="8.8925693597070518E-3"/>
                  <c:y val="5.2079571935990894E-2"/>
                </c:manualLayout>
              </c:layout>
              <c:showVal val="1"/>
            </c:dLbl>
            <c:dLbl>
              <c:idx val="3"/>
              <c:layout>
                <c:manualLayout>
                  <c:x val="7.4104744664224981E-3"/>
                  <c:y val="8.6799286559984812E-2"/>
                </c:manualLayout>
              </c:layout>
              <c:showVal val="1"/>
            </c:dLbl>
            <c:dLbl>
              <c:idx val="4"/>
              <c:layout>
                <c:manualLayout>
                  <c:x val="-2.9641897865690069E-3"/>
                  <c:y val="7.8119357903986331E-2"/>
                </c:manualLayout>
              </c:layout>
              <c:showVal val="1"/>
            </c:dLbl>
            <c:dLbl>
              <c:idx val="5"/>
              <c:layout>
                <c:manualLayout>
                  <c:x val="5.928379573137999E-3"/>
                  <c:y val="7.2332738799987334E-2"/>
                </c:manualLayout>
              </c:layout>
              <c:showVal val="1"/>
            </c:dLbl>
            <c:dLbl>
              <c:idx val="6"/>
              <c:layout>
                <c:manualLayout>
                  <c:x val="1.4820948932844991E-3"/>
                  <c:y val="8.6799286559984784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206.2</c:v>
                </c:pt>
                <c:pt idx="1">
                  <c:v>223.6</c:v>
                </c:pt>
                <c:pt idx="2">
                  <c:v>245.3</c:v>
                </c:pt>
                <c:pt idx="3">
                  <c:v>261</c:v>
                </c:pt>
                <c:pt idx="4">
                  <c:v>336.2</c:v>
                </c:pt>
                <c:pt idx="5">
                  <c:v>449.3</c:v>
                </c:pt>
                <c:pt idx="6">
                  <c:v>261</c:v>
                </c:pt>
                <c:pt idx="7">
                  <c:v>262</c:v>
                </c:pt>
              </c:numCache>
            </c:numRef>
          </c:val>
        </c:ser>
        <c:shape val="cone"/>
        <c:axId val="160790016"/>
        <c:axId val="160791552"/>
        <c:axId val="142354624"/>
      </c:bar3DChart>
      <c:catAx>
        <c:axId val="160790016"/>
        <c:scaling>
          <c:orientation val="minMax"/>
        </c:scaling>
        <c:axPos val="b"/>
        <c:numFmt formatCode="General" sourceLinked="1"/>
        <c:tickLblPos val="nextTo"/>
        <c:crossAx val="160791552"/>
        <c:crosses val="autoZero"/>
        <c:auto val="1"/>
        <c:lblAlgn val="ctr"/>
        <c:lblOffset val="100"/>
      </c:catAx>
      <c:valAx>
        <c:axId val="160791552"/>
        <c:scaling>
          <c:orientation val="minMax"/>
        </c:scaling>
        <c:axPos val="l"/>
        <c:majorGridlines/>
        <c:numFmt formatCode="General" sourceLinked="1"/>
        <c:tickLblPos val="nextTo"/>
        <c:crossAx val="160790016"/>
        <c:crosses val="autoZero"/>
        <c:crossBetween val="between"/>
      </c:valAx>
      <c:serAx>
        <c:axId val="142354624"/>
        <c:scaling>
          <c:orientation val="minMax"/>
        </c:scaling>
        <c:delete val="1"/>
        <c:axPos val="b"/>
        <c:tickLblPos val="none"/>
        <c:crossAx val="160791552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7F81-DEA0-411E-A47E-8283EBD3BB14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E10EE-8DAC-4EF0-B8BF-C8D40AA80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2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988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84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63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4D6013-EBA7-4794-A185-1AC62A634A0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643998" cy="92869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300" b="1" i="1" dirty="0" smtClean="0"/>
              <a:t>К </a:t>
            </a:r>
            <a:r>
              <a:rPr lang="ru-RU" sz="2300" b="1" i="1" dirty="0" smtClean="0"/>
              <a:t>решению Совета депутатов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</a:t>
            </a:r>
            <a:r>
              <a:rPr lang="ru-RU" sz="2300" b="1" i="1"/>
              <a:t>м</a:t>
            </a:r>
            <a:r>
              <a:rPr lang="ru-RU" sz="2300" b="1" i="1" smtClean="0"/>
              <a:t>униципального </a:t>
            </a:r>
            <a:r>
              <a:rPr lang="ru-RU" sz="2300" b="1" i="1" smtClean="0"/>
              <a:t>района от 24.12.2024 года № 58 </a:t>
            </a:r>
            <a:r>
              <a:rPr lang="ru-RU" sz="2300" b="1" i="1" dirty="0" smtClean="0"/>
              <a:t>«О бюджете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муниципального района Республики Мордовия на 2025 год и на плановый период 2026 и 2027 годов»</a:t>
            </a: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администра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8659" y="1612345"/>
            <a:ext cx="3312368" cy="2462447"/>
          </a:xfrm>
          <a:prstGeom prst="rect">
            <a:avLst/>
          </a:prstGeom>
        </p:spPr>
      </p:pic>
      <p:pic>
        <p:nvPicPr>
          <p:cNvPr id="10" name="Рисунок 9" descr="25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799" y="2564904"/>
            <a:ext cx="2571768" cy="1509888"/>
          </a:xfrm>
          <a:prstGeom prst="rect">
            <a:avLst/>
          </a:prstGeom>
        </p:spPr>
      </p:pic>
      <p:pic>
        <p:nvPicPr>
          <p:cNvPr id="11" name="Рисунок 10" descr="041_35044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286256"/>
            <a:ext cx="3071834" cy="1357322"/>
          </a:xfrm>
          <a:prstGeom prst="rect">
            <a:avLst/>
          </a:prstGeom>
        </p:spPr>
      </p:pic>
      <p:pic>
        <p:nvPicPr>
          <p:cNvPr id="12" name="Рисунок 11" descr="insar-edges-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4286256"/>
            <a:ext cx="2571768" cy="1349386"/>
          </a:xfrm>
          <a:prstGeom prst="rect">
            <a:avLst/>
          </a:prstGeom>
        </p:spPr>
      </p:pic>
      <p:pic>
        <p:nvPicPr>
          <p:cNvPr id="13" name="Рисунок 12" descr="ol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286256"/>
            <a:ext cx="2714644" cy="1357322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42955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Бюджет для граждан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Рисунок 15" descr="140817_0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2558552"/>
            <a:ext cx="2786081" cy="15162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48680"/>
            <a:ext cx="928690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2357510"/>
              </p:ext>
            </p:extLst>
          </p:nvPr>
        </p:nvGraphicFramePr>
        <p:xfrm>
          <a:off x="142844" y="1412774"/>
          <a:ext cx="8858313" cy="504056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4285140"/>
                <a:gridCol w="720080"/>
                <a:gridCol w="1352763"/>
                <a:gridCol w="1214445"/>
                <a:gridCol w="1285885"/>
              </a:tblGrid>
              <a:tr h="7053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kumimoji="0" lang="ru-RU" sz="14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748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Всего,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525589,2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341243,2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349113,7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47682,3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37442,9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36120,5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0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 и правоохранительная деятельность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1174,0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90750,4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12295,8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15964,7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1707,2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окружающей среды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599,9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600,1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234365,0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232278,9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237483,0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кинематография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114562,6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25785,0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22326,8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26894,2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24799,4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25315,2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 и спорт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11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поселениям на выравнивание бюджетной обеспеченности</a:t>
                      </a:r>
                    </a:p>
                  </a:txBody>
                  <a:tcPr marL="11430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3674,4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929718" cy="2500330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«Общегосударственные вопросы»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61832203"/>
              </p:ext>
            </p:extLst>
          </p:nvPr>
        </p:nvGraphicFramePr>
        <p:xfrm>
          <a:off x="142844" y="1494314"/>
          <a:ext cx="8858312" cy="5145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1004122"/>
                <a:gridCol w="1440160"/>
                <a:gridCol w="1199056"/>
                <a:gridCol w="1285884"/>
              </a:tblGrid>
              <a:tr h="705329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indent="178435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47 682,3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37 442,9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36 120,5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08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муниципального образования</a:t>
                      </a:r>
                      <a:endParaRPr lang="ru-RU" sz="14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01 02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1 970,4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1 840,5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1 834,4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447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администраций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01 04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24 421,0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21 277,2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20 318,0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01 05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надзора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01 06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7804,8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5 796,4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6 216,9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Резервный фонд 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01 13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12 486,1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8 221,1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7 651,2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AutoShape 2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5273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безопасность и правоохранительная деятельность»</a:t>
            </a:r>
            <a:endParaRPr lang="ru-RU" sz="2400" b="1" i="1" dirty="0"/>
          </a:p>
        </p:txBody>
      </p:sp>
      <p:pic>
        <p:nvPicPr>
          <p:cNvPr id="9218" name="Picture 2" descr="https://usmadm.ru/uploads/posts/2021-03/1615555266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3264297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18017662"/>
              </p:ext>
            </p:extLst>
          </p:nvPr>
        </p:nvGraphicFramePr>
        <p:xfrm>
          <a:off x="357095" y="1628800"/>
          <a:ext cx="8607393" cy="2967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27"/>
                <a:gridCol w="1128591"/>
                <a:gridCol w="1340201"/>
                <a:gridCol w="1210038"/>
                <a:gridCol w="1224136"/>
              </a:tblGrid>
              <a:tr h="56523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3 425,8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2 694,1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2 716,4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Органы юстиции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03 04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1 080,6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1 121,7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1 174,0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8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Защита населения и территории от чрезвычайных ситуаций природного и техногенного характера,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пожарная безопасность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2 225,2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1 452,4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1 422,4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Прочие мероприятия в области национальной безопасности и правоохранительной деятельности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03 14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1316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экономика»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01647665"/>
              </p:ext>
            </p:extLst>
          </p:nvPr>
        </p:nvGraphicFramePr>
        <p:xfrm>
          <a:off x="214283" y="1772819"/>
          <a:ext cx="8786872" cy="201141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781653"/>
                <a:gridCol w="1152128"/>
                <a:gridCol w="1368152"/>
                <a:gridCol w="1199056"/>
                <a:gridCol w="1285883"/>
              </a:tblGrid>
              <a:tr h="432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90 750,4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12 295,8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15 964,7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Сельское хозяйство и рыболовство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78 582,4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763,3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928,2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Транспорт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04 08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04 09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10 168,0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10 532,5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14 036,5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https://avatars.mds.yandex.net/get-zen_doc/1852523/pub_5e1ce75efc69ab00aec54d8d_5e1ce798dddaf400b1f7094c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8534752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72476" cy="14190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«Жилищно-коммунальное хозяйство»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51353636"/>
              </p:ext>
            </p:extLst>
          </p:nvPr>
        </p:nvGraphicFramePr>
        <p:xfrm>
          <a:off x="285720" y="1556792"/>
          <a:ext cx="8643998" cy="2080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582"/>
                <a:gridCol w="1296144"/>
                <a:gridCol w="1512168"/>
                <a:gridCol w="1296144"/>
                <a:gridCol w="1405960"/>
              </a:tblGrid>
              <a:tr h="66068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коммунальное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1 707,2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443,4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05 01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1 622,2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422,1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422,1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https://proprikol.ru/wp-content/uploads/2020/07/kartinki-zhkh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709228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«Охрана окружающей среды»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02" y="1772817"/>
          <a:ext cx="8320470" cy="259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6298"/>
                <a:gridCol w="1415740"/>
                <a:gridCol w="1287463"/>
                <a:gridCol w="1247632"/>
                <a:gridCol w="1353337"/>
              </a:tblGrid>
              <a:tr h="57465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40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599,9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600,1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599,8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1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06 03</a:t>
                      </a:r>
                      <a:endParaRPr lang="ru-RU" sz="18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323,0</a:t>
                      </a:r>
                      <a:endParaRPr lang="ru-RU" sz="18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4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охраны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06 05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276,9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277,1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276,8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сре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509120"/>
            <a:ext cx="511256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2656"/>
            <a:ext cx="8858280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«Образование»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27693415"/>
              </p:ext>
            </p:extLst>
          </p:nvPr>
        </p:nvGraphicFramePr>
        <p:xfrm>
          <a:off x="285720" y="3132199"/>
          <a:ext cx="8715469" cy="3581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9037"/>
                <a:gridCol w="1152128"/>
                <a:gridCol w="1512168"/>
                <a:gridCol w="1296144"/>
                <a:gridCol w="1405992"/>
              </a:tblGrid>
              <a:tr h="48752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9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365,0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278,9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237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483,0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Дошкольное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646,9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577,1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596,4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195,3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147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Дополнительное 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07  03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850,0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945,4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07 05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Молодежная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 и оздоровление детей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6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в области образования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604,6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455,3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 descr="https://sun9-82.userapi.com/impf/c850628/v850628682/616a1/ud2hjD1m-7E.jpg?size=1080x980&amp;quality=96&amp;sign=119ddac1aaa95a56ce33ee0f59ce0a87&amp;c_uniq_tag=N-deU841mqgbXKmdh-Fc5amufYEJ2q3jBGMIPM93_MU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176464" cy="1929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zEPZsRbOZEKgBhR0XGMT1RkwUF6QqeHExm_ppJwKpdllaaKTM5SRkZCeTgDn6uOy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46" y="4293096"/>
            <a:ext cx="4248472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86874" cy="192881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«Культура»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34729955"/>
              </p:ext>
            </p:extLst>
          </p:nvPr>
        </p:nvGraphicFramePr>
        <p:xfrm>
          <a:off x="214282" y="2143116"/>
          <a:ext cx="8786872" cy="1917448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071834"/>
                <a:gridCol w="1285884"/>
                <a:gridCol w="1500198"/>
                <a:gridCol w="1357322"/>
                <a:gridCol w="1571634"/>
              </a:tblGrid>
              <a:tr h="49060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2027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562,6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08 01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942,9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841,8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культуры,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кинематографии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619,7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«Социальная политика»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83164680"/>
              </p:ext>
            </p:extLst>
          </p:nvPr>
        </p:nvGraphicFramePr>
        <p:xfrm>
          <a:off x="142845" y="2082525"/>
          <a:ext cx="8858311" cy="236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1296338"/>
                <a:gridCol w="1656432"/>
                <a:gridCol w="1440376"/>
                <a:gridCol w="1512395"/>
              </a:tblGrid>
              <a:tr h="56580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2025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2027 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6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894,2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799,4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315,2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Пенсионное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10 01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838,0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049,5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280,1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24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населения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225,9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771,9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739,9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семьи и детства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830,3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978,0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lang="en-US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295,2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s://ds04.infourok.ru/uploads/ex/0c45/0012f804-6016c9e5/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387"/>
          <a:stretch/>
        </p:blipFill>
        <p:spPr bwMode="auto">
          <a:xfrm>
            <a:off x="142844" y="4509120"/>
            <a:ext cx="8893652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online.mospolytech.ru/pluginfile.php/6724/course/overviewfil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3888432" cy="2436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9001156" cy="2714636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«Физическая культура и спорт»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6309755"/>
              </p:ext>
            </p:extLst>
          </p:nvPr>
        </p:nvGraphicFramePr>
        <p:xfrm>
          <a:off x="285720" y="1988840"/>
          <a:ext cx="8572561" cy="1947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7"/>
                <a:gridCol w="1143008"/>
                <a:gridCol w="1428760"/>
                <a:gridCol w="1571636"/>
                <a:gridCol w="1428760"/>
              </a:tblGrid>
              <a:tr h="51646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1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2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ru-RU" sz="2200" b="1" i="1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137,4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Инсарский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муниципальный район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484784"/>
            <a:ext cx="8229600" cy="5040559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878668/pub_5e34ef5cb368e1065ae673a9_5e34efb8d5678042d888b67f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687350" cy="2265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69956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«Средства массовой информации»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74363772"/>
              </p:ext>
            </p:extLst>
          </p:nvPr>
        </p:nvGraphicFramePr>
        <p:xfrm>
          <a:off x="179512" y="4338573"/>
          <a:ext cx="8786876" cy="195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1296144"/>
                <a:gridCol w="1512168"/>
                <a:gridCol w="1296144"/>
                <a:gridCol w="1370052"/>
              </a:tblGrid>
              <a:tr h="674603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9458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Периодическая печать и издательство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12 02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1 800,0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Межбюджетные трансферты общего характера бюджетам бюджетной системы Российской Федерации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19899283"/>
              </p:ext>
            </p:extLst>
          </p:nvPr>
        </p:nvGraphicFramePr>
        <p:xfrm>
          <a:off x="107504" y="1844825"/>
          <a:ext cx="8856985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1152128"/>
                <a:gridCol w="1368152"/>
                <a:gridCol w="1224136"/>
                <a:gridCol w="1296145"/>
              </a:tblGrid>
              <a:tr h="615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674,4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14 01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50,7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5668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межбюджетные трансферты общего характера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14 03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366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72560" cy="1274484"/>
          </a:xfrm>
        </p:spPr>
        <p:txBody>
          <a:bodyPr/>
          <a:lstStyle/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400" i="1" u="sng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4158053"/>
              </p:ext>
            </p:extLst>
          </p:nvPr>
        </p:nvGraphicFramePr>
        <p:xfrm>
          <a:off x="179511" y="1428736"/>
          <a:ext cx="8856985" cy="4928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756"/>
                <a:gridCol w="1147378"/>
                <a:gridCol w="1075667"/>
                <a:gridCol w="1112184"/>
              </a:tblGrid>
              <a:tr h="560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smtClean="0">
                          <a:solidFill>
                            <a:schemeClr val="tx1"/>
                          </a:solidFill>
                        </a:rPr>
                        <a:t>2027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тыс. рублей, в том числе: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488736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307615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313080</a:t>
                      </a: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14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Муниципальная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рограмма «Развитие муниципальной службы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Республики Мордовия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230 214,3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229 531,6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235 056,6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жильем молодых семей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2 705,2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63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 и туризма  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2025-2027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35 750,0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28 000,0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24 641,8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физической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культуры, спорта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молодежной политики в 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175,6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182,7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«Профилактика терроризма и экстремизма на территории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2024-2027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19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сельского хозяйства и регулирования рынков сельскохозяйственной продукции, сырья и продовольствия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годы по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Инсарскому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муниципальному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району»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793,6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1 197,2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1 330,1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73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«Энергосбережение и повышение энергетической эффективности на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территории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19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дорожного хозяйства, автомобильных дорог и транспортного обслуживания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2016-2027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12 168,0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11 532,5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15 036,5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9205720"/>
              </p:ext>
            </p:extLst>
          </p:nvPr>
        </p:nvGraphicFramePr>
        <p:xfrm>
          <a:off x="142844" y="928670"/>
          <a:ext cx="8786876" cy="5833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9276"/>
                <a:gridCol w="1134458"/>
                <a:gridCol w="1071570"/>
                <a:gridCol w="1071572"/>
              </a:tblGrid>
              <a:tr h="428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2027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повышения эффективности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управления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муниципальными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финансами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</a:t>
                      </a: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11 484,2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5 874,1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6 272,6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00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«Охрана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общественного порядка и профилактике правонарушений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2024-2027 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злоупотреблению наркотиками и их незаконному обороту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«Комплексное развитие сельских территорий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Республики Мордовия на 2020-2027 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161 084,5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коррупции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«Гармонизация межнациональных и межконфессиональных отношений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на 2019-2027 годы 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«Управление муниципальными имуществом и земельными ресурсами»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2016-2027 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00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отдыха детей в каникулярное время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4 749,9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безопасности дорожного движения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«Защита населения и территорий от чрезвычайных ситуаций, обеспечение пожарной безопасности и безопасности людей на водных объектах на территории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района» на 2024-2027 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обеспечение эффективности деятельности администрации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2024-2027 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28 931,9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25 868,4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25 124,3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0" y="2132856"/>
            <a:ext cx="8640960" cy="45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73994"/>
            <a:ext cx="87171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Местонахождение Финансового управления администрации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района: 431430, РМ, г. Инсар, ул. Гагарина, д. 28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Контактные телефоны: (883449) 2-14-53 – бюджетный отдел,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2-14-75 - бухгалтерия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12ins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35785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поступающие в бюджет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выплачиваемые из бюджета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совокупность федерального бюджета, бюджетов субъектов      Российской Федерации, местных бюджетов и бюджетов государственных внебюджетных фондов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средства, предоставляемые бюджетом вышестоящего уровня бюджетной системы бюджету нижестоящего уровня бюджетной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свод районного и местных бюджетов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расходов бюджета над его доходами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доходов бюджета над его расходами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ежегодное формирование и исполнение бюджета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305800" cy="62552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" name="Picture 2" descr="http://chernigovka.org/sites/default/files/11%281%29.jpg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88640"/>
            <a:ext cx="91186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46" y="620688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за 2020 - 20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7 годы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623fbd79ebe1d78530f94d1354617ed-320x2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6" y="1620820"/>
            <a:ext cx="8893652" cy="51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14511052"/>
              </p:ext>
            </p:extLst>
          </p:nvPr>
        </p:nvGraphicFramePr>
        <p:xfrm>
          <a:off x="323528" y="2276872"/>
          <a:ext cx="8712968" cy="41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1026" name="Picture 2" descr="https://gorbatka.ru/wp-content/uploads/2019/02/budg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3672408" cy="1988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568952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3046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Структура  доходов бюджета </a:t>
            </a:r>
            <a:r>
              <a:rPr lang="ru-RU" sz="2400" b="1" i="1" dirty="0" err="1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87580324"/>
              </p:ext>
            </p:extLst>
          </p:nvPr>
        </p:nvGraphicFramePr>
        <p:xfrm>
          <a:off x="251520" y="1556793"/>
          <a:ext cx="8786874" cy="475252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328592"/>
                <a:gridCol w="1261374"/>
                <a:gridCol w="1053900"/>
                <a:gridCol w="1143008"/>
              </a:tblGrid>
              <a:tr h="5448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r>
                        <a:rPr kumimoji="0" lang="ru-RU" sz="1400" b="1" i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82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доходов</a:t>
                      </a: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525 589,2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341 243,2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349 113,7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6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на доходы физических лиц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36 785,8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39 124,2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41 162,1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7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совокупный доход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13 420,2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13 974,6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14 685,0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6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1 798,8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1 870,8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1 945,6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Акциз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10 168,0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10 532,5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14 036,5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 находящегося в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государственной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муниципальной собственности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12 962,3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13 480,8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14 020,0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Платежи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пользование природными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ресурсами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земельных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участков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и имущества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379,8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395,0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410,8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528,0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549,1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571,1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27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 бюджетов муниципальных районов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 из других бюджетов 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449273,7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261043,5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262009,8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715404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 решение о бюджете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расходы представлены тремя способами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2214554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Функциональная структура – по направлениям    расходования средств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Ведомственная структура – по ведомствам,   осуществляющим расходы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•  Программная структура – по реализуемым муниципальным программам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8648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основным направлениям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www.irishtimes.com/polopoly_fs/1.2390756.1444768811!/image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19672" y="1511309"/>
            <a:ext cx="3384376" cy="390384"/>
          </a:xfrm>
          <a:prstGeom prst="roundRect">
            <a:avLst/>
          </a:prstGeom>
          <a:solidFill>
            <a:srgbClr val="CC99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6350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Общегосударственные вопросы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98966" y="2119694"/>
            <a:ext cx="3384376" cy="432048"/>
          </a:xfrm>
          <a:prstGeom prst="roundRect">
            <a:avLst/>
          </a:prstGeom>
          <a:solidFill>
            <a:srgbClr val="99FF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1881" y="2560065"/>
            <a:ext cx="3384376" cy="379791"/>
          </a:xfrm>
          <a:prstGeom prst="roundRect">
            <a:avLst/>
          </a:prstGeom>
          <a:solidFill>
            <a:srgbClr val="99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экономика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1380" y="3013313"/>
            <a:ext cx="3384376" cy="346221"/>
          </a:xfrm>
          <a:prstGeom prst="roundRect">
            <a:avLst/>
          </a:prstGeom>
          <a:solidFill>
            <a:srgbClr val="FF99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Жилищно-коммунальное хозяйство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42782" y="3481471"/>
            <a:ext cx="3312368" cy="363943"/>
          </a:xfrm>
          <a:prstGeom prst="roundRect">
            <a:avLst/>
          </a:prstGeom>
          <a:solidFill>
            <a:srgbClr val="CCCC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Образование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4256" y="3998050"/>
            <a:ext cx="3312368" cy="336148"/>
          </a:xfrm>
          <a:prstGeom prst="roundRect">
            <a:avLst/>
          </a:prstGeom>
          <a:solidFill>
            <a:srgbClr val="FF3399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Культура и кинематография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478214"/>
            <a:ext cx="3312368" cy="378848"/>
          </a:xfrm>
          <a:prstGeom prst="roundRect">
            <a:avLst/>
          </a:prstGeom>
          <a:solidFill>
            <a:srgbClr val="00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Социальная политика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4994952"/>
            <a:ext cx="3312368" cy="362286"/>
          </a:xfrm>
          <a:prstGeom prst="roundRect">
            <a:avLst/>
          </a:prstGeom>
          <a:solidFill>
            <a:srgbClr val="FF505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Физическая культура и спорт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5522316"/>
            <a:ext cx="3312368" cy="288032"/>
          </a:xfrm>
          <a:prstGeom prst="roundRect">
            <a:avLst/>
          </a:prstGeom>
          <a:solidFill>
            <a:srgbClr val="FFFF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ysClr val="windowText" lastClr="000000"/>
                </a:solidFill>
                <a:latin typeface="Georgia"/>
              </a:rPr>
              <a:t>Средства массовой информации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2516" y="5939799"/>
            <a:ext cx="3312368" cy="612923"/>
          </a:xfrm>
          <a:prstGeom prst="roundRect">
            <a:avLst/>
          </a:prstGeom>
          <a:solidFill>
            <a:schemeClr val="bg2">
              <a:lumMod val="9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Межбюджетные трансферты общего характера бюджетам бюджетной системы Российской Федерации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7103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4955</TotalTime>
  <Words>1675</Words>
  <Application>Microsoft Office PowerPoint</Application>
  <PresentationFormat>Экран (4:3)</PresentationFormat>
  <Paragraphs>578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Бюджет для граждан</vt:lpstr>
      <vt:lpstr>Инсарский муниципальный район</vt:lpstr>
      <vt:lpstr>Словарь</vt:lpstr>
      <vt:lpstr>Слайд 4</vt:lpstr>
      <vt:lpstr>Основные характеристики бюджета Инсарского муниципального района за 2020 - 2027 годы</vt:lpstr>
      <vt:lpstr>                    Доходная часть бюджета Инсарского муниципального района  </vt:lpstr>
      <vt:lpstr>Структура  доходов бюджета Инсарского муниципального района </vt:lpstr>
      <vt:lpstr>В решение о бюджете Инсарского муниципального района расходы представлены тремя способами </vt:lpstr>
      <vt:lpstr>Расходы бюджета по основным направлениям</vt:lpstr>
      <vt:lpstr>Расходная часть бюджета Инсарского муниципального района </vt:lpstr>
      <vt:lpstr>Расходы по разделу «Общегосударственные вопросы»    </vt:lpstr>
      <vt:lpstr>Расходы по разделу «Национальная безопасность и правоохранительная деятельность»</vt:lpstr>
      <vt:lpstr>Расходы по разделу «Национальная экономика» </vt:lpstr>
      <vt:lpstr>Расходы по разделу «Жилищно-коммунальное хозяйство» </vt:lpstr>
      <vt:lpstr>                               Расходы по разделу «Охрана окружающей среды» </vt:lpstr>
      <vt:lpstr>Расходы по разделу «Образование» </vt:lpstr>
      <vt:lpstr>Расходы по разделу «Культура»  </vt:lpstr>
      <vt:lpstr>Расходы по разделу «Социальная политика»  </vt:lpstr>
      <vt:lpstr>Расходы по разделу «Физическая культура и спорт»    </vt:lpstr>
      <vt:lpstr>Расходы по разделу «Средства массовой информации»</vt:lpstr>
      <vt:lpstr> Межбюджетные трансферты общего характера бюджетам бюджетной системы Российской Федерации</vt:lpstr>
      <vt:lpstr>Муниципальные программы Инсарского муниципального района </vt:lpstr>
      <vt:lpstr>Слайд 23</vt:lpstr>
      <vt:lpstr>Контактная информация для граждан 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Приемная</dc:creator>
  <cp:lastModifiedBy>Загороднова</cp:lastModifiedBy>
  <cp:revision>385</cp:revision>
  <cp:lastPrinted>2022-04-14T06:12:18Z</cp:lastPrinted>
  <dcterms:created xsi:type="dcterms:W3CDTF">2016-12-13T05:19:54Z</dcterms:created>
  <dcterms:modified xsi:type="dcterms:W3CDTF">2025-02-06T06:02:28Z</dcterms:modified>
</cp:coreProperties>
</file>