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83" r:id="rId6"/>
    <p:sldId id="260" r:id="rId7"/>
    <p:sldId id="261" r:id="rId8"/>
    <p:sldId id="264" r:id="rId9"/>
    <p:sldId id="265" r:id="rId10"/>
    <p:sldId id="266" r:id="rId11"/>
    <p:sldId id="267" r:id="rId12"/>
    <p:sldId id="281" r:id="rId13"/>
    <p:sldId id="268" r:id="rId14"/>
    <p:sldId id="269" r:id="rId15"/>
    <p:sldId id="270" r:id="rId16"/>
    <p:sldId id="271" r:id="rId17"/>
    <p:sldId id="272" r:id="rId18"/>
    <p:sldId id="284" r:id="rId19"/>
    <p:sldId id="273" r:id="rId20"/>
    <p:sldId id="274" r:id="rId21"/>
    <p:sldId id="275" r:id="rId22"/>
    <p:sldId id="276" r:id="rId23"/>
    <p:sldId id="280" r:id="rId24"/>
    <p:sldId id="282" r:id="rId25"/>
    <p:sldId id="277" r:id="rId26"/>
    <p:sldId id="278" r:id="rId27"/>
    <p:sldId id="279" r:id="rId2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33CCFF"/>
    <a:srgbClr val="3399FF"/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915" autoAdjust="0"/>
  </p:normalViewPr>
  <p:slideViewPr>
    <p:cSldViewPr>
      <p:cViewPr varScale="1">
        <p:scale>
          <a:sx n="101" d="100"/>
          <a:sy n="101" d="100"/>
        </p:scale>
        <p:origin x="-19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3"/>
  <c:chart>
    <c:plotArea>
      <c:layout>
        <c:manualLayout>
          <c:layoutTarget val="inner"/>
          <c:xMode val="edge"/>
          <c:yMode val="edge"/>
          <c:x val="7.0970737550900276E-2"/>
          <c:y val="3.5268869068827792E-2"/>
          <c:w val="0.74384526586954725"/>
          <c:h val="0.7608294640064349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dLbls>
            <c:dLbl>
              <c:idx val="0"/>
              <c:layout>
                <c:manualLayout>
                  <c:x val="-1.49392044955948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0457443146916373E-2"/>
                  <c:y val="7.8119357903986594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4939204495594816E-3"/>
                  <c:y val="0.15045209670397391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5833603029615168E-2"/>
                  <c:y val="0.17648340901682258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7850871429766036E-2"/>
                  <c:y val="4.4159431067251675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239.9</c:v>
                </c:pt>
                <c:pt idx="1">
                  <c:v>253</c:v>
                </c:pt>
                <c:pt idx="2">
                  <c:v>234.4</c:v>
                </c:pt>
                <c:pt idx="3">
                  <c:v>246.8</c:v>
                </c:pt>
                <c:pt idx="4">
                  <c:v>277</c:v>
                </c:pt>
                <c:pt idx="5">
                  <c:v>306.5</c:v>
                </c:pt>
                <c:pt idx="6">
                  <c:v>340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dLbls>
            <c:dLbl>
              <c:idx val="0"/>
              <c:layout>
                <c:manualLayout>
                  <c:x val="5.9756817982379706E-3"/>
                  <c:y val="0.11862569163198013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1951363596475861E-2"/>
                  <c:y val="0.12151900118397871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1951363596475861E-2"/>
                  <c:y val="9.5479215215983279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4538336320119064E-2"/>
                  <c:y val="0.16547866332092603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240880674339225E-2"/>
                  <c:y val="0.14466547759997531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3902727192951705E-2"/>
                  <c:y val="9.8372524767983208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236.3</c:v>
                </c:pt>
                <c:pt idx="1">
                  <c:v>250.2</c:v>
                </c:pt>
                <c:pt idx="2">
                  <c:v>230</c:v>
                </c:pt>
                <c:pt idx="3">
                  <c:v>238.8</c:v>
                </c:pt>
                <c:pt idx="4">
                  <c:v>279.7</c:v>
                </c:pt>
                <c:pt idx="5">
                  <c:v>300.3</c:v>
                </c:pt>
                <c:pt idx="6">
                  <c:v>324.2</c:v>
                </c:pt>
              </c:numCache>
            </c:numRef>
          </c:val>
        </c:ser>
        <c:axId val="172182144"/>
        <c:axId val="199954816"/>
      </c:barChart>
      <c:catAx>
        <c:axId val="172182144"/>
        <c:scaling>
          <c:orientation val="minMax"/>
        </c:scaling>
        <c:axPos val="b"/>
        <c:numFmt formatCode="General" sourceLinked="1"/>
        <c:tickLblPos val="nextTo"/>
        <c:crossAx val="199954816"/>
        <c:crosses val="autoZero"/>
        <c:auto val="1"/>
        <c:lblAlgn val="ctr"/>
        <c:lblOffset val="100"/>
      </c:catAx>
      <c:valAx>
        <c:axId val="199954816"/>
        <c:scaling>
          <c:orientation val="minMax"/>
          <c:max val="350"/>
          <c:min val="10"/>
        </c:scaling>
        <c:axPos val="l"/>
        <c:majorGridlines/>
        <c:numFmt formatCode="General" sourceLinked="1"/>
        <c:tickLblPos val="nextTo"/>
        <c:crossAx val="17218214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5387338127565512E-2"/>
          <c:y val="4.2042996595065926E-2"/>
          <c:w val="0.58895663788908792"/>
          <c:h val="0.7784903737774581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32.200000000000003</c:v>
                </c:pt>
                <c:pt idx="1">
                  <c:v>33.9</c:v>
                </c:pt>
                <c:pt idx="2">
                  <c:v>35.9</c:v>
                </c:pt>
                <c:pt idx="3">
                  <c:v>40.6</c:v>
                </c:pt>
                <c:pt idx="4">
                  <c:v>53.4</c:v>
                </c:pt>
                <c:pt idx="5">
                  <c:v>59.6</c:v>
                </c:pt>
                <c:pt idx="6">
                  <c:v>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207.7</c:v>
                </c:pt>
                <c:pt idx="1">
                  <c:v>219.1</c:v>
                </c:pt>
                <c:pt idx="2">
                  <c:v>198.5</c:v>
                </c:pt>
                <c:pt idx="3">
                  <c:v>206.2</c:v>
                </c:pt>
                <c:pt idx="4">
                  <c:v>223.6</c:v>
                </c:pt>
                <c:pt idx="5">
                  <c:v>246.9</c:v>
                </c:pt>
                <c:pt idx="6">
                  <c:v>261</c:v>
                </c:pt>
              </c:numCache>
            </c:numRef>
          </c:val>
        </c:ser>
        <c:shape val="cone"/>
        <c:axId val="199987584"/>
        <c:axId val="199990656"/>
        <c:axId val="200029952"/>
      </c:bar3DChart>
      <c:catAx>
        <c:axId val="199987584"/>
        <c:scaling>
          <c:orientation val="minMax"/>
        </c:scaling>
        <c:axPos val="b"/>
        <c:numFmt formatCode="General" sourceLinked="1"/>
        <c:tickLblPos val="nextTo"/>
        <c:crossAx val="199990656"/>
        <c:crosses val="autoZero"/>
        <c:auto val="1"/>
        <c:lblAlgn val="ctr"/>
        <c:lblOffset val="100"/>
      </c:catAx>
      <c:valAx>
        <c:axId val="199990656"/>
        <c:scaling>
          <c:orientation val="minMax"/>
        </c:scaling>
        <c:axPos val="l"/>
        <c:majorGridlines/>
        <c:numFmt formatCode="General" sourceLinked="1"/>
        <c:tickLblPos val="nextTo"/>
        <c:crossAx val="199987584"/>
        <c:crosses val="autoZero"/>
        <c:crossBetween val="between"/>
      </c:valAx>
      <c:serAx>
        <c:axId val="200029952"/>
        <c:scaling>
          <c:orientation val="minMax"/>
        </c:scaling>
        <c:delete val="1"/>
        <c:axPos val="b"/>
        <c:tickLblPos val="none"/>
        <c:crossAx val="199990656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 i="1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 i="1" baseline="0"/>
            </a:pPr>
            <a:endParaRPr lang="ru-RU"/>
          </a:p>
        </c:txPr>
      </c:legendEntry>
      <c:layout/>
      <c:txPr>
        <a:bodyPr/>
        <a:lstStyle/>
        <a:p>
          <a:pPr>
            <a:defRPr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D7F81-DEA0-411E-A47E-8283EBD3BB14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E10EE-8DAC-4EF0-B8BF-C8D40AA80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12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988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784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E10EE-8DAC-4EF0-B8BF-C8D40AA80DAA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63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4D6013-EBA7-4794-A185-1AC62A634A0B}" type="datetimeFigureOut">
              <a:rPr lang="ru-RU" smtClean="0"/>
              <a:pPr/>
              <a:t>26.12.2024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AB572F-8BBA-4882-80B6-53F6E1C166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643998" cy="92869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300" b="1" i="1" dirty="0" smtClean="0"/>
              <a:t>К проекту решению Совета депутатов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</a:t>
            </a:r>
            <a:r>
              <a:rPr lang="ru-RU" sz="2300" b="1" i="1" dirty="0"/>
              <a:t>м</a:t>
            </a:r>
            <a:r>
              <a:rPr lang="ru-RU" sz="2300" b="1" i="1" dirty="0" smtClean="0"/>
              <a:t>униципального района «Об утверждении отчета об исполнение  бюджета </a:t>
            </a:r>
            <a:r>
              <a:rPr lang="ru-RU" sz="2300" b="1" i="1" dirty="0" err="1" smtClean="0"/>
              <a:t>Инсарского</a:t>
            </a:r>
            <a:r>
              <a:rPr lang="ru-RU" sz="2300" b="1" i="1" dirty="0" smtClean="0"/>
              <a:t> муниципального района Республики Мордовия 3а 20</a:t>
            </a:r>
            <a:r>
              <a:rPr lang="en-US" sz="2300" b="1" i="1" dirty="0" smtClean="0"/>
              <a:t>2</a:t>
            </a:r>
            <a:r>
              <a:rPr lang="ru-RU" sz="2300" b="1" i="1" dirty="0" smtClean="0"/>
              <a:t>3 год»</a:t>
            </a: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администрац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8659" y="1612345"/>
            <a:ext cx="3312368" cy="2462447"/>
          </a:xfrm>
          <a:prstGeom prst="rect">
            <a:avLst/>
          </a:prstGeom>
        </p:spPr>
      </p:pic>
      <p:pic>
        <p:nvPicPr>
          <p:cNvPr id="10" name="Рисунок 9" descr="25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8799" y="2564904"/>
            <a:ext cx="2571768" cy="1509888"/>
          </a:xfrm>
          <a:prstGeom prst="rect">
            <a:avLst/>
          </a:prstGeom>
        </p:spPr>
      </p:pic>
      <p:pic>
        <p:nvPicPr>
          <p:cNvPr id="11" name="Рисунок 10" descr="041_350446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286256"/>
            <a:ext cx="3071834" cy="1357322"/>
          </a:xfrm>
          <a:prstGeom prst="rect">
            <a:avLst/>
          </a:prstGeom>
        </p:spPr>
      </p:pic>
      <p:pic>
        <p:nvPicPr>
          <p:cNvPr id="12" name="Рисунок 11" descr="insar-edges-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4286256"/>
            <a:ext cx="2571768" cy="1349386"/>
          </a:xfrm>
          <a:prstGeom prst="rect">
            <a:avLst/>
          </a:prstGeom>
        </p:spPr>
      </p:pic>
      <p:pic>
        <p:nvPicPr>
          <p:cNvPr id="13" name="Рисунок 12" descr="ol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5074" y="4286256"/>
            <a:ext cx="2714644" cy="1357322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42955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Бюджет для граждан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Рисунок 15" descr="140817_000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15074" y="2558552"/>
            <a:ext cx="2786081" cy="151624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3046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Исполнение  доходов бюджета </a:t>
            </a:r>
            <a:r>
              <a:rPr lang="ru-RU" sz="2400" b="1" i="1" dirty="0" err="1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b="1" i="1" dirty="0" smtClean="0">
                <a:solidFill>
                  <a:srgbClr val="3399FF"/>
                </a:solidFill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87580324"/>
              </p:ext>
            </p:extLst>
          </p:nvPr>
        </p:nvGraphicFramePr>
        <p:xfrm>
          <a:off x="251520" y="1484784"/>
          <a:ext cx="8786874" cy="489096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5328592"/>
                <a:gridCol w="1261374"/>
                <a:gridCol w="1053900"/>
                <a:gridCol w="1143008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r>
                        <a:rPr kumimoji="0" lang="ru-RU" sz="1400" b="1" i="1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</a:p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31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доходов</a:t>
                      </a:r>
                      <a:endParaRPr lang="ru-RU" sz="1800" b="1" i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326865,3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340018,1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17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 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на доходы физических лиц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27804,3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35214,6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126,7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022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Налог на совокупный доход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3861,4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5196,2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134,6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1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Государственная пошлина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1668,1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1874,7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112,4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944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Акциз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7187,5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8366,1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116,4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 от использования имущества находящегося в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государственной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муниципальной собственности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23186,1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26095,2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112,5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доходы от компенсации затрат государства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618,2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2192,2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Платежи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пользование природными </a:t>
                      </a: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ресурсами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450,0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618,0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137,3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от продажи материальных и нематериальных активов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1053,5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351,0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Штрафы, санкции, возмещение ущерба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333,5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630,0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188,9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15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Прочие неналоговые доходы бюджетов муниципальных районов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 из других бюджетов 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261292,7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261049,3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715404" cy="2143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 решение о бюджете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расходы представлены тремя способами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2844" y="2214554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Функциональная структура – по направлениям    расходования средств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•  Ведомственная структура – по ведомствам,   осуществляющим расходы 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993366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9933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•  Программная структура – по реализуемым муниципальным программам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48648"/>
          </a:xfrm>
        </p:spPr>
        <p:txBody>
          <a:bodyPr>
            <a:noAutofit/>
          </a:bodyPr>
          <a:lstStyle/>
          <a:p>
            <a:pPr algn="ctr"/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по основным направлениям</a:t>
            </a:r>
            <a:endParaRPr lang="ru-RU" sz="2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www.irishtimes.com/polopoly_fs/1.2390756.1444768811!/image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12967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619672" y="1511309"/>
            <a:ext cx="3384376" cy="390384"/>
          </a:xfrm>
          <a:prstGeom prst="roundRect">
            <a:avLst/>
          </a:prstGeom>
          <a:solidFill>
            <a:srgbClr val="CC99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6350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Общегосударственные вопросы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98966" y="2119694"/>
            <a:ext cx="3384376" cy="432048"/>
          </a:xfrm>
          <a:prstGeom prst="roundRect">
            <a:avLst/>
          </a:prstGeom>
          <a:solidFill>
            <a:srgbClr val="99FF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безопасность и правоохранительная деятельность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01881" y="2560065"/>
            <a:ext cx="3384376" cy="379791"/>
          </a:xfrm>
          <a:prstGeom prst="roundRect">
            <a:avLst/>
          </a:prstGeom>
          <a:solidFill>
            <a:srgbClr val="99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Национальная экономика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1380" y="3013313"/>
            <a:ext cx="3384376" cy="346221"/>
          </a:xfrm>
          <a:prstGeom prst="roundRect">
            <a:avLst/>
          </a:prstGeom>
          <a:solidFill>
            <a:srgbClr val="FF9966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Жилищно-коммунальное хозяйство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42782" y="3481471"/>
            <a:ext cx="3312368" cy="363943"/>
          </a:xfrm>
          <a:prstGeom prst="roundRect">
            <a:avLst/>
          </a:prstGeom>
          <a:solidFill>
            <a:srgbClr val="CCCC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Образование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4256" y="3998050"/>
            <a:ext cx="3312368" cy="336148"/>
          </a:xfrm>
          <a:prstGeom prst="roundRect">
            <a:avLst/>
          </a:prstGeom>
          <a:solidFill>
            <a:srgbClr val="FF3399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Культура и кинематография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4478214"/>
            <a:ext cx="3312368" cy="378848"/>
          </a:xfrm>
          <a:prstGeom prst="roundRect">
            <a:avLst/>
          </a:prstGeom>
          <a:solidFill>
            <a:srgbClr val="00CCFF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Социальная политика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4994952"/>
            <a:ext cx="3312368" cy="362286"/>
          </a:xfrm>
          <a:prstGeom prst="roundRect">
            <a:avLst/>
          </a:prstGeom>
          <a:solidFill>
            <a:srgbClr val="FF505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Физическая культура и спорт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5522316"/>
            <a:ext cx="3312368" cy="288032"/>
          </a:xfrm>
          <a:prstGeom prst="roundRect">
            <a:avLst/>
          </a:prstGeom>
          <a:solidFill>
            <a:srgbClr val="FFFF00"/>
          </a:solidFill>
          <a:ln w="19050" cap="flat" cmpd="sng" algn="ctr">
            <a:solidFill>
              <a:srgbClr val="7FD13B">
                <a:shade val="50000"/>
              </a:srgbClr>
            </a:solidFill>
            <a:prstDash val="solid"/>
          </a:ln>
          <a:effectLst>
            <a:softEdge rad="31750"/>
          </a:effectLst>
        </p:spPr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ysClr val="windowText" lastClr="000000"/>
                </a:solidFill>
                <a:latin typeface="Georgia"/>
              </a:rPr>
              <a:t>Средства массовой информации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2516" y="5939799"/>
            <a:ext cx="3312368" cy="612923"/>
          </a:xfrm>
          <a:prstGeom prst="roundRect">
            <a:avLst/>
          </a:prstGeom>
          <a:solidFill>
            <a:schemeClr val="bg2">
              <a:lumMod val="90000"/>
            </a:schemeClr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1200" b="1" dirty="0" smtClean="0">
                <a:solidFill>
                  <a:schemeClr val="tx1"/>
                </a:solidFill>
              </a:rPr>
              <a:t>Межбюджетные трансферты общего характера бюджетам бюджетной системы Российской Федерации</a:t>
            </a:r>
            <a:endParaRPr lang="ru-RU" sz="1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7103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571480"/>
            <a:ext cx="9286908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Исполнение расходной части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2357510"/>
              </p:ext>
            </p:extLst>
          </p:nvPr>
        </p:nvGraphicFramePr>
        <p:xfrm>
          <a:off x="142844" y="1357298"/>
          <a:ext cx="8858313" cy="4694743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4285140"/>
                <a:gridCol w="720080"/>
                <a:gridCol w="1352763"/>
                <a:gridCol w="1214445"/>
                <a:gridCol w="1285885"/>
              </a:tblGrid>
              <a:tr h="672498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r>
                        <a:rPr kumimoji="0" lang="ru-RU" sz="1400" b="1" i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Инсарского</a:t>
                      </a:r>
                      <a:r>
                        <a:rPr kumimoji="0"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муниципального района, тыс. руб.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Утверждено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 исполнения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8755"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Всего,</a:t>
                      </a: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том числе: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330705,7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324239,0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43945,4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43089,7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27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безопасность и правоохранительная деятельность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2911</a:t>
                      </a: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2835,5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595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19345,5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15476,7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Жилищно-коммунальное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17279,8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17199,8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0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492,3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017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194597,6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194415,0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кинематография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31911,7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31844,3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14804,9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14000,9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Физическая </a:t>
                      </a:r>
                      <a:r>
                        <a:rPr lang="ru-RU" sz="12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 и спорт</a:t>
                      </a:r>
                      <a:endParaRPr lang="ru-RU" sz="12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65,1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297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массовой информации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96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поселениям на выравнивание бюджетной обеспеченности</a:t>
                      </a:r>
                    </a:p>
                  </a:txBody>
                  <a:tcPr marL="114300" marR="0" marT="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3912,0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3912,0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8929718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«Общегосударственные вопросы»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61832203"/>
              </p:ext>
            </p:extLst>
          </p:nvPr>
        </p:nvGraphicFramePr>
        <p:xfrm>
          <a:off x="142844" y="1494314"/>
          <a:ext cx="8858312" cy="42486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090"/>
                <a:gridCol w="1004122"/>
                <a:gridCol w="1440160"/>
                <a:gridCol w="1199056"/>
                <a:gridCol w="1285884"/>
              </a:tblGrid>
              <a:tr h="64155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Утверждено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 исполнения</a:t>
                      </a:r>
                      <a:endParaRPr lang="ru-RU" sz="14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0336">
                <a:tc>
                  <a:txBody>
                    <a:bodyPr/>
                    <a:lstStyle/>
                    <a:p>
                      <a:pPr indent="178435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43945,4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43089,7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357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муниципального образования</a:t>
                      </a:r>
                      <a:endParaRPr lang="ru-RU" sz="14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01 02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1590,5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1501,3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412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администраций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01 04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23009,1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22905,0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790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надзора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01 06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5801,2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5719,5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0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Резервный фонд 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1000,0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649,6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03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Другие общегосударственные вопросы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01 13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12544,6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12314,3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smtClean="0"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AutoShape 2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0.slide-share.ru/s_slide/36cdfe2390e9a5a1e44e5e607f266f00/fd018ea8-9918-443e-b228-2839be07fe9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52736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«Национальная безопасность и правоохранительная деятельность»</a:t>
            </a:r>
            <a:endParaRPr lang="ru-RU" sz="2400" b="1" i="1" dirty="0"/>
          </a:p>
        </p:txBody>
      </p:sp>
      <p:pic>
        <p:nvPicPr>
          <p:cNvPr id="9218" name="Picture 2" descr="https://usmadm.ru/uploads/posts/2021-03/1615555266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653136"/>
            <a:ext cx="3264297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18017662"/>
              </p:ext>
            </p:extLst>
          </p:nvPr>
        </p:nvGraphicFramePr>
        <p:xfrm>
          <a:off x="357095" y="1628800"/>
          <a:ext cx="8607393" cy="2980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4825"/>
                <a:gridCol w="1152128"/>
                <a:gridCol w="1526266"/>
                <a:gridCol w="1199128"/>
                <a:gridCol w="1235046"/>
              </a:tblGrid>
              <a:tr h="56523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Утверждено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1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2911,5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2835,5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Органы юстиции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03 04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802,7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729,9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8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Защита населения и территории от чрезвычайных ситуаций природного и техногенного характера,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пожарная безопасность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latin typeface="Times New Roman"/>
                          <a:ea typeface="Times New Roman"/>
                          <a:cs typeface="Times New Roman"/>
                        </a:rPr>
                        <a:t>03 </a:t>
                      </a:r>
                      <a:r>
                        <a:rPr lang="ru-RU" sz="14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1993</a:t>
                      </a:r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,8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1991,6</a:t>
                      </a:r>
                      <a:endParaRPr lang="ru-RU" sz="1400" b="1" i="1" u="none" strike="noStrike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Прочие мероприятия в области национальной безопасности и правоохранительной деятельности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>
                          <a:latin typeface="Times New Roman"/>
                          <a:ea typeface="Times New Roman"/>
                          <a:cs typeface="Times New Roman"/>
                        </a:rPr>
                        <a:t>03 14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115,0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114,0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35732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«Национальная экономика»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01647665"/>
              </p:ext>
            </p:extLst>
          </p:nvPr>
        </p:nvGraphicFramePr>
        <p:xfrm>
          <a:off x="214283" y="1772819"/>
          <a:ext cx="8786872" cy="2682347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3781653"/>
                <a:gridCol w="1152128"/>
                <a:gridCol w="1368152"/>
                <a:gridCol w="1199056"/>
                <a:gridCol w="1285883"/>
              </a:tblGrid>
              <a:tr h="5760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Национальная </a:t>
                      </a: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экономика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19345,5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15476,7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Сельское хозяйство и рыболовство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956,7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372,0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Транспорт</a:t>
                      </a:r>
                      <a:endParaRPr lang="ru-RU" sz="18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04 08 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3503,3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2936,8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83,8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80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Дорожное хозяйство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04 09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13825,5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11117,9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80,4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709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04 12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1060,0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1050,0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600" b="1" i="1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196" name="Picture 4" descr="https://avatars.mds.yandex.net/get-zen_doc/1852523/pub_5e1ce75efc69ab00aec54d8d_5e1ce798dddaf400b1f7094c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8534752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372476" cy="14190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«Жилищно-коммунальное хозяйство»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51353636"/>
              </p:ext>
            </p:extLst>
          </p:nvPr>
        </p:nvGraphicFramePr>
        <p:xfrm>
          <a:off x="285720" y="1556792"/>
          <a:ext cx="8643998" cy="2080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3582"/>
                <a:gridCol w="1296144"/>
                <a:gridCol w="1512168"/>
                <a:gridCol w="1296144"/>
                <a:gridCol w="1405960"/>
              </a:tblGrid>
              <a:tr h="66068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Утверждено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5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 коммунальное 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17279,8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17199,8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95,5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Жилищное хозяйство</a:t>
                      </a:r>
                      <a:endParaRPr lang="ru-RU" sz="1200" b="1" i="1" baseline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05 01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4479,6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4479,5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Коммунальное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хозяйство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05 02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12800,2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12720,3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 descr="https://proprikol.ru/wp-content/uploads/2020/07/kartinki-zhkh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7032"/>
            <a:ext cx="7092280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«Охрана окружающей среды»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935163"/>
          <a:ext cx="8856984" cy="159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1296144"/>
                <a:gridCol w="1656184"/>
                <a:gridCol w="1368152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Утверждено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492,3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охраны окружающей среды 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06 05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492,3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ekolog-1024x7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573016"/>
            <a:ext cx="6768752" cy="315362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858280" cy="1415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«Образование»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27693415"/>
              </p:ext>
            </p:extLst>
          </p:nvPr>
        </p:nvGraphicFramePr>
        <p:xfrm>
          <a:off x="285720" y="3132199"/>
          <a:ext cx="8715469" cy="3673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9037"/>
                <a:gridCol w="1152128"/>
                <a:gridCol w="1512168"/>
                <a:gridCol w="1296144"/>
                <a:gridCol w="1405992"/>
              </a:tblGrid>
              <a:tr h="48752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Утверждено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697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194597,6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194415,0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Дошкольное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46072,2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46004,0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118499,2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118449,1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Дополнительное образование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07  03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21729,6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21729,6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07 05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Молодежная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 и оздоровление детей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23,6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51,3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66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 в области образования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07 </a:t>
                      </a:r>
                      <a:r>
                        <a:rPr lang="ru-RU" sz="16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6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8238,6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8208,7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 descr="https://sun9-82.userapi.com/impf/c850628/v850628682/616a1/ud2hjD1m-7E.jpg?size=1080x980&amp;quality=96&amp;sign=119ddac1aaa95a56ce33ee0f59ce0a87&amp;c_uniq_tag=N-deU841mqgbXKmdh-Fc5amufYEJ2q3jBGMIPM93_MU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64991"/>
            <a:ext cx="4176464" cy="2060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6327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Обращение  главы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Республики Мордовия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Якуббаева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Хариса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Шамильевича к жителям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района Республики Мордовия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38492" y="1844824"/>
            <a:ext cx="5925996" cy="468052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5500" b="1" i="1" dirty="0" smtClean="0"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sz="55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5500" b="1" i="1" dirty="0" smtClean="0">
                <a:latin typeface="Times New Roman" pitchFamily="18" charset="0"/>
                <a:cs typeface="Times New Roman" pitchFamily="18" charset="0"/>
              </a:rPr>
              <a:t> района!</a:t>
            </a:r>
          </a:p>
          <a:p>
            <a:pPr algn="ctr">
              <a:buNone/>
            </a:pPr>
            <a:endParaRPr lang="ru-RU" sz="5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9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Представленная брошюра подготовлена с целью обеспечения открытости и прозрачности управления муниципальными финансами </a:t>
            </a:r>
            <a:r>
              <a:rPr lang="ru-RU" sz="49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района, а также повышения уровня финансовой грамотности населения. </a:t>
            </a:r>
          </a:p>
          <a:p>
            <a:pPr algn="just">
              <a:buNone/>
            </a:pP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         «Бюджет для граждан» обеспечивает возможность ознакомления граждан с информацией о бюджете в понятной и доступной форме и призван сформировать всестороннее представление о бюджете с целью повышения степени участия граждан в бюджетном процессе. При исполнении районного бюджета мы обеспечивали сдержанность в расходах, и усиление собственной доходной части. Настоящий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«Бюджет для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граждан» иллюстрирует отдельные показатели отчета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об исполнении бюджета </a:t>
            </a:r>
            <a:r>
              <a:rPr lang="ru-RU" sz="49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за 2023 год и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отчетов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о реализации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4900" b="1" i="1" dirty="0">
                <a:latin typeface="Times New Roman" pitchFamily="18" charset="0"/>
                <a:cs typeface="Times New Roman" pitchFamily="18" charset="0"/>
              </a:rPr>
              <a:t>году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муниципальных программ.</a:t>
            </a:r>
          </a:p>
          <a:p>
            <a:pPr marL="0" indent="0" algn="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93" y="2418592"/>
            <a:ext cx="2819400" cy="305752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?r=AzEPZsRbOZEKgBhR0XGMT1RkwUF6QqeHExm_ppJwKpdllaaKTM5SRkZCeTgDn6uOyi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46" y="4293096"/>
            <a:ext cx="4248472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85794"/>
            <a:ext cx="8786874" cy="1928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«Культура»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34729955"/>
              </p:ext>
            </p:extLst>
          </p:nvPr>
        </p:nvGraphicFramePr>
        <p:xfrm>
          <a:off x="214282" y="2143116"/>
          <a:ext cx="8786872" cy="2005964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3071834"/>
                <a:gridCol w="1285884"/>
                <a:gridCol w="1500198"/>
                <a:gridCol w="1357322"/>
                <a:gridCol w="1571634"/>
              </a:tblGrid>
              <a:tr h="490604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Утверждено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07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31911,7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31844,3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08 01</a:t>
                      </a:r>
                      <a:endParaRPr lang="ru-RU" sz="1600" b="1" i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29191,4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29152,8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Другие вопросы в области культуры,</a:t>
                      </a: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кинематографии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08 04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2720,3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2691,5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715436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«Социальная политика»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83164680"/>
              </p:ext>
            </p:extLst>
          </p:nvPr>
        </p:nvGraphicFramePr>
        <p:xfrm>
          <a:off x="142845" y="2082525"/>
          <a:ext cx="8858311" cy="24403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0"/>
                <a:gridCol w="1296338"/>
                <a:gridCol w="1656432"/>
                <a:gridCol w="1475943"/>
                <a:gridCol w="1476828"/>
              </a:tblGrid>
              <a:tr h="56580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Утверждено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</a:rPr>
                        <a:t>% исполнено</a:t>
                      </a:r>
                      <a:endParaRPr lang="ru-RU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63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Социальная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14804,9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14000,9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94,6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3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Пенсионное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10 01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1831,7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1831,7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24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Социальное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обеспечение населения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5738,7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4946,7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86,2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66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Охрана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семьи и детства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</a:t>
                      </a:r>
                      <a:r>
                        <a:rPr lang="ru-RU" sz="1800" b="1" i="1" baseline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200" b="1" i="1" baseline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7234,5</a:t>
                      </a:r>
                      <a:endParaRPr lang="ru-RU" sz="16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7222,5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s://ds04.infourok.ru/uploads/ex/0c45/0012f804-6016c9e5/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387"/>
          <a:stretch/>
        </p:blipFill>
        <p:spPr bwMode="auto">
          <a:xfrm>
            <a:off x="142844" y="4509120"/>
            <a:ext cx="8893652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online.mospolytech.ru/pluginfile.php/6724/course/overviewfiles/img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77072"/>
            <a:ext cx="3888432" cy="2436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9001156" cy="2714636"/>
          </a:xfrm>
        </p:spPr>
        <p:txBody>
          <a:bodyPr>
            <a:normAutofit/>
          </a:bodyPr>
          <a:lstStyle/>
          <a:p>
            <a:pPr algn="ctr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«Физическая культура и спорт»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6309755"/>
              </p:ext>
            </p:extLst>
          </p:nvPr>
        </p:nvGraphicFramePr>
        <p:xfrm>
          <a:off x="285720" y="1988840"/>
          <a:ext cx="8572561" cy="1935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97"/>
                <a:gridCol w="1143008"/>
                <a:gridCol w="1428760"/>
                <a:gridCol w="1571636"/>
                <a:gridCol w="1428760"/>
              </a:tblGrid>
              <a:tr h="516463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тыс.руб.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51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2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ru-RU" sz="2200" b="1" i="1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01</a:t>
                      </a:r>
                      <a:endParaRPr lang="ru-RU" sz="1200" b="1" i="1" baseline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ru-RU" sz="16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105,0</a:t>
                      </a:r>
                      <a:endParaRPr lang="ru-RU" sz="1600" b="1" i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65,1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62,0</a:t>
                      </a:r>
                      <a:endParaRPr lang="ru-RU" sz="16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zen_doc/1878668/pub_5e34ef5cb368e1065ae673a9_5e34efb8d5678042d888b67f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687350" cy="22654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69956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Исполнение расходов по разделу «Средства массовой информации»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74363772"/>
              </p:ext>
            </p:extLst>
          </p:nvPr>
        </p:nvGraphicFramePr>
        <p:xfrm>
          <a:off x="179512" y="4338573"/>
          <a:ext cx="8786876" cy="19547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  <a:gridCol w="1296144"/>
                <a:gridCol w="1512168"/>
                <a:gridCol w="1296144"/>
                <a:gridCol w="1370052"/>
              </a:tblGrid>
              <a:tr h="674603"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Расходы, тыс.</a:t>
                      </a:r>
                      <a:r>
                        <a:rPr lang="ru-RU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9458">
                <a:tc>
                  <a:txBody>
                    <a:bodyPr/>
                    <a:lstStyle/>
                    <a:p>
                      <a:pPr algn="ctr"/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Периодическая печать и издательство</a:t>
                      </a:r>
                      <a:endParaRPr lang="ru-RU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12 02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1400,0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800" b="1" i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Обслуживание государственного (муниципального) долга Межбюджетные трансферты общего характера бюджетам бюджетной системы Российской Федерации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19899283"/>
              </p:ext>
            </p:extLst>
          </p:nvPr>
        </p:nvGraphicFramePr>
        <p:xfrm>
          <a:off x="107504" y="1772816"/>
          <a:ext cx="8856985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1152128"/>
                <a:gridCol w="1368152"/>
                <a:gridCol w="1224136"/>
                <a:gridCol w="1296145"/>
              </a:tblGrid>
              <a:tr h="5577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Расходы, тыс. руб.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Подраздел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64589">
                <a:tc>
                  <a:txBody>
                    <a:bodyPr/>
                    <a:lstStyle/>
                    <a:p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3912,0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3912,0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21749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14 01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5104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межбюджетные трансферты общего характера</a:t>
                      </a:r>
                      <a:endParaRPr lang="ru-RU" sz="16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14 03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3900,0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63664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72560" cy="1274484"/>
          </a:xfrm>
        </p:spPr>
        <p:txBody>
          <a:bodyPr/>
          <a:lstStyle/>
          <a:p>
            <a:pPr algn="ctr"/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400" i="1" u="sng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4158053"/>
              </p:ext>
            </p:extLst>
          </p:nvPr>
        </p:nvGraphicFramePr>
        <p:xfrm>
          <a:off x="107504" y="1428736"/>
          <a:ext cx="8928992" cy="528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6624"/>
                <a:gridCol w="1152128"/>
                <a:gridCol w="1080120"/>
                <a:gridCol w="1080120"/>
              </a:tblGrid>
              <a:tr h="488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Утверждено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76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тыс. рублей, в том числе: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301177,9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295916,1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40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муниципальной службы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     </a:t>
                      </a:r>
                    </a:p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районе Республики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Мордовия»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Республики Мордовия на 2016-2025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188341,0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188150,9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0688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«Обеспечение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жильем молодых семей 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 на 2016-2025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2044,5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2044,5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63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Муниципальная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"Развитие культуры и туризма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2016-2025 годы"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34537,9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34537,9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3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физической культуры, спорта и молодежной политики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2016-2025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88,7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60,8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6397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«Профилактика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терроризма и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экстримизма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территории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Инсарского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2017-2024 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1194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сельского хозяйства и регулирования рынков сельскохозяйственной продукции, сырья и продовольствия на 2016-2025 годы по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Инсарскому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муниципальному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району»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1696,8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355,2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20,9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55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«Энергосбережение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повышение энергетической эффективности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районе»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9800,2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9720,3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519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Муниципальная программа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дорожного хозяйства, автомобильных дорог и транспортного  обслуживания в </a:t>
                      </a:r>
                      <a:r>
                        <a:rPr lang="ru-RU" sz="1200" b="1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Инсарском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2016-2025 </a:t>
                      </a:r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годы»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17112,8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14054,7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82,1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50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повышения эффективности управления муниципальными финансами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9715,2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9631,5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09205720"/>
              </p:ext>
            </p:extLst>
          </p:nvPr>
        </p:nvGraphicFramePr>
        <p:xfrm>
          <a:off x="142844" y="928670"/>
          <a:ext cx="8786876" cy="4942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9276"/>
                <a:gridCol w="1134458"/>
                <a:gridCol w="1071570"/>
                <a:gridCol w="1071572"/>
              </a:tblGrid>
              <a:tr h="4286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муниципальной программы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Утверждено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</a:rPr>
                        <a:t>Исполнено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baseline="0" dirty="0" smtClean="0">
                          <a:solidFill>
                            <a:schemeClr val="tx1"/>
                          </a:solidFill>
                        </a:rPr>
                        <a:t>% исполнения</a:t>
                      </a:r>
                      <a:endParaRPr lang="ru-RU" sz="1200" b="1" i="1" baseline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«По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охране общественного порядка и профилактике правонарушений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2019-2025 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150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«Противодействие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злоупотреблению наркотиками и их незаконному обороту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15,0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«Комплексное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сельских  территорий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Республики Мордовия  на 2020-2025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4697,0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4481,0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95,4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«Гармонизация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межнациональных и межконфессиональных отношений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2019-2025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и поддержка малого и среднего предпринимательства 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самозанятых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граждан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2018-2025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годы"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4961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Республики Мордовия на 2016-2025 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870,0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859,2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«Организация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отдыха детей в каникулярное время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районе на 2016-2025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5834,5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5834,5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«Повышение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безопасности дорожного движения в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Инсарском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муниципальном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районе»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«Развитие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 обеспечение эффективности  деятельности администрации </a:t>
                      </a:r>
                      <a:r>
                        <a:rPr lang="ru-RU" sz="1200" b="1" i="1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Инсарского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муниципального района на </a:t>
                      </a:r>
                      <a:r>
                        <a:rPr lang="ru-RU" sz="12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2018-2025 годы»</a:t>
                      </a:r>
                      <a:endParaRPr lang="ru-RU" sz="12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14300" marR="9525" marT="9525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26228,0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26034,7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400" b="1" i="1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20" y="2132856"/>
            <a:ext cx="8640960" cy="45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068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Контактная информация для граждан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1473994"/>
            <a:ext cx="871715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Местонахождение Финансового управления администрации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муниципального района: 431430, РМ, г. Инсар, ул. Гагарина, д. 28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Контактные телефоны: (883449) 2-14-53 – бюджетный отдел,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2-14-75 - бухгалтерия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электронной почты: 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fu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12ins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@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mail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ru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Инсарский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муниципальный район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1484784"/>
            <a:ext cx="8229600" cy="504055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858312" cy="535785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поступающие в бюджет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денежные средства, выплачиваемые из бюджета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совокупность федерального бюджета, бюджетов субъектов      Российской Федерации, местных бюджетов и бюджетов государственных внебюджетных фондов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средства, предоставляемые бюджетом вышестоящего уровня бюджетной системы бюджету нижестоящего уровня бюджетной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свод районного и местных бюджетов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расходов бюджета над его доходами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превышение доходов бюджета над его расходами</a:t>
            </a:r>
          </a:p>
          <a:p>
            <a:pPr>
              <a:buFont typeface="Arial" pitchFamily="34" charset="0"/>
              <a:buChar char="•"/>
            </a:pPr>
            <a:r>
              <a:rPr lang="ru-RU" sz="1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ежегодное формирование и исполнение бюджета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640960" cy="561662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Что такое исполнение бюджета?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это этап бюджетного процесса, который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начинается с момента утверждения решения о бюджете и продолжается в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течение финансового года.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700" i="1" u="sng" dirty="0" smtClean="0">
                <a:latin typeface="Times New Roman" pitchFamily="18" charset="0"/>
                <a:cs typeface="Times New Roman" pitchFamily="18" charset="0"/>
              </a:rPr>
              <a:t>Основные этапы исполнения бюджета: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исполнению бюджета по доходам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обеспечение полного и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своевременного поступления в бюджет налогов, сборов, доходов от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использования имущества и других обязательных платежей, в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соответствии с утвержденными бюджетными назначениями.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исполнение бюджета по расходам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- обеспечение последовательного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финансирования мероприятий, предусмотренным решением о бюджете,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 пределах утвержденных сумм с целью исполнения принятых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муниципальным образованием расходных обязательств.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305800" cy="625522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" name="Picture 2" descr="http://chernigovka.org/sites/default/files/11%281%29.jpg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88640"/>
            <a:ext cx="911860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3058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Отчет об исполнении бюджета включает: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78"/>
            <a:ext cx="4566139" cy="452567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TextBox 9"/>
          <p:cNvSpPr txBox="1"/>
          <p:nvPr/>
        </p:nvSpPr>
        <p:spPr>
          <a:xfrm>
            <a:off x="4283968" y="2071678"/>
            <a:ext cx="464575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 бюджета по доходам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Исполнение бюджета по расходам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Источники финансирования дефицита бюджета ( направления использования профицита бюджета)</a:t>
            </a: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Итоги реализации муниципальных программ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46" y="620688"/>
            <a:ext cx="8715436" cy="100013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за 201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-20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3 годы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623fbd79ebe1d78530f94d1354617ed-320x22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46" y="1620820"/>
            <a:ext cx="8893652" cy="51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14511052"/>
              </p:ext>
            </p:extLst>
          </p:nvPr>
        </p:nvGraphicFramePr>
        <p:xfrm>
          <a:off x="539552" y="1844824"/>
          <a:ext cx="8587324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858280" cy="12019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Исполнение доходной части бюджета </a:t>
            </a:r>
            <a:r>
              <a:rPr lang="ru-RU" sz="2700" b="1" i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 муниципального района 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за 201</a:t>
            </a:r>
            <a:r>
              <a:rPr lang="en-US" sz="2700" b="1" i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-2023 годы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578529632"/>
              </p:ext>
            </p:extLst>
          </p:nvPr>
        </p:nvGraphicFramePr>
        <p:xfrm>
          <a:off x="179512" y="1988840"/>
          <a:ext cx="8643998" cy="33190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https://gorbatka.ru/wp-content/uploads/2019/02/budge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3672408" cy="1988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5117</TotalTime>
  <Words>1683</Words>
  <Application>Microsoft Office PowerPoint</Application>
  <PresentationFormat>Экран (4:3)</PresentationFormat>
  <Paragraphs>581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Бюджет для граждан</vt:lpstr>
      <vt:lpstr>Обращение  главы Инсарского муниципального района Республики Мордовия Якуббаева Хариса Шамильевича к жителям Инсарского района Республики Мордовия </vt:lpstr>
      <vt:lpstr>Инсарский муниципальный район</vt:lpstr>
      <vt:lpstr>Словарь</vt:lpstr>
      <vt:lpstr>Что такое исполнение бюджета?                   Исполнение бюджета — это этап бюджетного процесса, который начинается с момента утверждения решения о бюджете и продолжается в течение финансового года.               Основные этапы исполнения бюджета:      исполнению бюджета по доходам - обеспечение полного и своевременного поступления в бюджет налогов, сборов, доходов от использования имущества и других обязательных платежей, в соответствии с утвержденными бюджетными назначениями.      исполнение бюджета по расходам - обеспечение последовательного финансирования мероприятий, предусмотренным решением о бюджете, в пределах утвержденных сумм с целью исполнения принятых муниципальным образованием расходных обязательств. </vt:lpstr>
      <vt:lpstr>Слайд 6</vt:lpstr>
      <vt:lpstr>Отчет об исполнении бюджета включает:  </vt:lpstr>
      <vt:lpstr>Исполнение бюджета Инсарского муниципального района за 2017-2023 годы</vt:lpstr>
      <vt:lpstr>                    Исполнение доходной части бюджета Инсарского муниципального района  за 2017-2023 годы</vt:lpstr>
      <vt:lpstr>Исполнение  доходов бюджета Инсарского муниципального района </vt:lpstr>
      <vt:lpstr>В решение о бюджете Инсарского муниципального района расходы представлены тремя способами </vt:lpstr>
      <vt:lpstr>Расходы бюджета по основным направлениям</vt:lpstr>
      <vt:lpstr>Исполнение расходной части бюджета Инсарского муниципального района </vt:lpstr>
      <vt:lpstr>Исполнение расходов по разделу «Общегосударственные вопросы»    </vt:lpstr>
      <vt:lpstr>Исполнение расходов по разделу «Национальная безопасность и правоохранительная деятельность»</vt:lpstr>
      <vt:lpstr>Исполнение расходов по разделу «Национальная экономика» </vt:lpstr>
      <vt:lpstr>Исполнение расходов по разделу «Жилищно-коммунальное хозяйство» </vt:lpstr>
      <vt:lpstr>Исполнение расходов по разделу «Охрана окружающей среды»</vt:lpstr>
      <vt:lpstr>Исполнение расходов по разделу «Образование» </vt:lpstr>
      <vt:lpstr>Исполнение расходов по разделу «Культура»  </vt:lpstr>
      <vt:lpstr>Исполнение расходов по разделу «Социальная политика»  </vt:lpstr>
      <vt:lpstr>Исполнение расходов по разделу «Физическая культура и спорт»    </vt:lpstr>
      <vt:lpstr>Исполнение расходов по разделу «Средства массовой информации»</vt:lpstr>
      <vt:lpstr>Обслуживание государственного (муниципального) долга Межбюджетные трансферты общего характера бюджетам бюджетной системы Российской Федерации</vt:lpstr>
      <vt:lpstr>Муниципальные программы Инсарского муниципального района </vt:lpstr>
      <vt:lpstr>Слайд 26</vt:lpstr>
      <vt:lpstr>Контактная информация для граждан 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Приемная</dc:creator>
  <cp:lastModifiedBy>Загороднова</cp:lastModifiedBy>
  <cp:revision>380</cp:revision>
  <cp:lastPrinted>2022-04-14T06:12:18Z</cp:lastPrinted>
  <dcterms:created xsi:type="dcterms:W3CDTF">2016-12-13T05:19:54Z</dcterms:created>
  <dcterms:modified xsi:type="dcterms:W3CDTF">2024-12-26T11:44:43Z</dcterms:modified>
</cp:coreProperties>
</file>