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6"/>
  </p:notesMasterIdLst>
  <p:sldIdLst>
    <p:sldId id="256" r:id="rId2"/>
    <p:sldId id="258" r:id="rId3"/>
    <p:sldId id="259" r:id="rId4"/>
    <p:sldId id="260" r:id="rId5"/>
    <p:sldId id="264" r:id="rId6"/>
    <p:sldId id="265" r:id="rId7"/>
    <p:sldId id="266" r:id="rId8"/>
    <p:sldId id="267" r:id="rId9"/>
    <p:sldId id="281" r:id="rId10"/>
    <p:sldId id="268" r:id="rId11"/>
    <p:sldId id="269" r:id="rId12"/>
    <p:sldId id="270" r:id="rId13"/>
    <p:sldId id="271" r:id="rId14"/>
    <p:sldId id="272" r:id="rId15"/>
    <p:sldId id="283" r:id="rId16"/>
    <p:sldId id="273" r:id="rId17"/>
    <p:sldId id="274" r:id="rId18"/>
    <p:sldId id="275" r:id="rId19"/>
    <p:sldId id="276" r:id="rId20"/>
    <p:sldId id="280" r:id="rId21"/>
    <p:sldId id="282" r:id="rId22"/>
    <p:sldId id="277" r:id="rId23"/>
    <p:sldId id="278" r:id="rId24"/>
    <p:sldId id="279" r:id="rId25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33CCFF"/>
    <a:srgbClr val="3399FF"/>
    <a:srgbClr val="99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995" autoAdjust="0"/>
    <p:restoredTop sz="89915" autoAdjust="0"/>
  </p:normalViewPr>
  <p:slideViewPr>
    <p:cSldViewPr>
      <p:cViewPr varScale="1">
        <p:scale>
          <a:sx n="101" d="100"/>
          <a:sy n="101" d="100"/>
        </p:scale>
        <p:origin x="-19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3"/>
  <c:chart>
    <c:plotArea>
      <c:layout>
        <c:manualLayout>
          <c:layoutTarget val="inner"/>
          <c:xMode val="edge"/>
          <c:yMode val="edge"/>
          <c:x val="7.0970737550900331E-2"/>
          <c:y val="3.5268869068827792E-2"/>
          <c:w val="0.7438452658695478"/>
          <c:h val="0.7608294640064352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dLbls>
            <c:dLbl>
              <c:idx val="0"/>
              <c:layout>
                <c:manualLayout>
                  <c:x val="-1.493920449559483E-2"/>
                  <c:y val="7.811935790398659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0457443146916373E-2"/>
                  <c:y val="7.811935790398659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4939204495594816E-3"/>
                  <c:y val="0.1504520967039739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0003172282969554E-2"/>
                  <c:y val="7.547311693194652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5.7735779587392072E-3"/>
                  <c:y val="5.260973517020640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2.4082034962139193E-2"/>
                  <c:y val="5.5337809827720845E-2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</c:trendline>
          <c:cat>
            <c:numRef>
              <c:f>Лист1!$A$2:$A$9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246.8</c:v>
                </c:pt>
                <c:pt idx="1">
                  <c:v>277</c:v>
                </c:pt>
                <c:pt idx="2">
                  <c:v>304.89999999999992</c:v>
                </c:pt>
                <c:pt idx="3">
                  <c:v>326.89999999999992</c:v>
                </c:pt>
                <c:pt idx="4">
                  <c:v>439.6</c:v>
                </c:pt>
                <c:pt idx="5">
                  <c:v>525.6</c:v>
                </c:pt>
                <c:pt idx="6">
                  <c:v>341.2</c:v>
                </c:pt>
                <c:pt idx="7">
                  <c:v>349.1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dLbls>
            <c:dLbl>
              <c:idx val="0"/>
              <c:layout>
                <c:manualLayout>
                  <c:x val="5.9756817982379775E-3"/>
                  <c:y val="0.1186256916319802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951363596475861E-2"/>
                  <c:y val="0.1215190011839787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951363596475861E-2"/>
                  <c:y val="9.547921521598327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4538336320119085E-2"/>
                  <c:y val="0.1654786633209261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2205599745115557E-2"/>
                  <c:y val="7.120349571471268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3902727192951705E-2"/>
                  <c:y val="9.837252476798320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3.2206566420156298E-2"/>
                  <c:y val="0.11132200987044102"/>
                </c:manualLayout>
              </c:layout>
              <c:showVal val="1"/>
            </c:dLbl>
            <c:dLbl>
              <c:idx val="7"/>
              <c:layout>
                <c:manualLayout>
                  <c:x val="3.0609546597669166E-2"/>
                  <c:y val="0.10407126399105351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trendlineType val="linear"/>
          </c:trendline>
          <c:cat>
            <c:numRef>
              <c:f>Лист1!$A$2:$A$9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238.8</c:v>
                </c:pt>
                <c:pt idx="1">
                  <c:v>279.7</c:v>
                </c:pt>
                <c:pt idx="2">
                  <c:v>311.39999999999992</c:v>
                </c:pt>
                <c:pt idx="3">
                  <c:v>330.7</c:v>
                </c:pt>
                <c:pt idx="4">
                  <c:v>425.5</c:v>
                </c:pt>
                <c:pt idx="5">
                  <c:v>525.6</c:v>
                </c:pt>
                <c:pt idx="6">
                  <c:v>341.2</c:v>
                </c:pt>
                <c:pt idx="7">
                  <c:v>349.1</c:v>
                </c:pt>
              </c:numCache>
            </c:numRef>
          </c:val>
        </c:ser>
        <c:axId val="163714560"/>
        <c:axId val="163716096"/>
      </c:barChart>
      <c:catAx>
        <c:axId val="163714560"/>
        <c:scaling>
          <c:orientation val="minMax"/>
        </c:scaling>
        <c:axPos val="b"/>
        <c:numFmt formatCode="General" sourceLinked="1"/>
        <c:tickLblPos val="nextTo"/>
        <c:crossAx val="163716096"/>
        <c:crosses val="autoZero"/>
        <c:auto val="1"/>
        <c:lblAlgn val="ctr"/>
        <c:lblOffset val="100"/>
      </c:catAx>
      <c:valAx>
        <c:axId val="163716096"/>
        <c:scaling>
          <c:orientation val="minMax"/>
          <c:max val="550"/>
          <c:min val="10"/>
        </c:scaling>
        <c:axPos val="l"/>
        <c:majorGridlines>
          <c:spPr>
            <a:ln>
              <a:solidFill>
                <a:schemeClr val="accent1"/>
              </a:solidFill>
            </a:ln>
          </c:spPr>
        </c:majorGridlines>
        <c:minorGridlines/>
        <c:numFmt formatCode="General" sourceLinked="1"/>
        <c:tickLblPos val="nextTo"/>
        <c:crossAx val="163714560"/>
        <c:crosses val="autoZero"/>
        <c:crossBetween val="between"/>
      </c:valAx>
      <c:spPr>
        <a:noFill/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2482593761391243"/>
          <c:y val="0.74781833498851591"/>
          <c:w val="0.17517406238608935"/>
          <c:h val="0.25052142954612594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7.1467264508603121E-2"/>
          <c:y val="3.1790181747681993E-2"/>
          <c:w val="0.59441625352386507"/>
          <c:h val="0.63865707606693178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dLbls>
            <c:dLbl>
              <c:idx val="0"/>
              <c:layout>
                <c:manualLayout>
                  <c:x val="-2.964189786569006E-3"/>
                  <c:y val="3.7613024175993402E-2"/>
                </c:manualLayout>
              </c:layout>
              <c:showVal val="1"/>
            </c:dLbl>
            <c:dLbl>
              <c:idx val="1"/>
              <c:layout>
                <c:manualLayout>
                  <c:x val="-1.4820948932844978E-3"/>
                  <c:y val="4.3399643279992399E-2"/>
                </c:manualLayout>
              </c:layout>
              <c:showVal val="1"/>
            </c:dLbl>
            <c:dLbl>
              <c:idx val="2"/>
              <c:layout>
                <c:manualLayout>
                  <c:x val="-7.4104744664224712E-3"/>
                  <c:y val="5.7866191039990002E-2"/>
                </c:manualLayout>
              </c:layout>
              <c:showVal val="1"/>
            </c:dLbl>
            <c:dLbl>
              <c:idx val="3"/>
              <c:layout>
                <c:manualLayout>
                  <c:x val="-5.928379573137999E-3"/>
                  <c:y val="4.0506333727992873E-2"/>
                </c:manualLayout>
              </c:layout>
              <c:showVal val="1"/>
            </c:dLbl>
            <c:dLbl>
              <c:idx val="4"/>
              <c:layout>
                <c:manualLayout>
                  <c:x val="-1.4820948932844972E-2"/>
                  <c:y val="3.4719714623993952E-2"/>
                </c:manualLayout>
              </c:layout>
              <c:showVal val="1"/>
            </c:dLbl>
            <c:dLbl>
              <c:idx val="5"/>
              <c:layout>
                <c:manualLayout>
                  <c:x val="-1.9267233612698567E-2"/>
                  <c:y val="5.2079571935990984E-2"/>
                </c:manualLayout>
              </c:layout>
              <c:showVal val="1"/>
            </c:dLbl>
            <c:dLbl>
              <c:idx val="6"/>
              <c:layout>
                <c:manualLayout>
                  <c:x val="-2.2231423399267494E-2"/>
                  <c:y val="7.2332738799987334E-2"/>
                </c:manualLayout>
              </c:layout>
              <c:showVal val="1"/>
            </c:dLbl>
            <c:dLbl>
              <c:idx val="7"/>
              <c:layout>
                <c:manualLayout>
                  <c:x val="-1.7785138719414006E-2"/>
                  <c:y val="9.2585905663983795E-2"/>
                </c:manualLayout>
              </c:layout>
              <c:showVal val="1"/>
            </c:dLbl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40.6</c:v>
                </c:pt>
                <c:pt idx="1">
                  <c:v>53.4</c:v>
                </c:pt>
                <c:pt idx="2">
                  <c:v>59.6</c:v>
                </c:pt>
                <c:pt idx="3">
                  <c:v>79</c:v>
                </c:pt>
                <c:pt idx="4">
                  <c:v>103.4</c:v>
                </c:pt>
                <c:pt idx="5">
                  <c:v>76.3</c:v>
                </c:pt>
                <c:pt idx="6">
                  <c:v>80.2</c:v>
                </c:pt>
                <c:pt idx="7">
                  <c:v>87.1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dLbls>
            <c:dLbl>
              <c:idx val="0"/>
              <c:layout>
                <c:manualLayout>
                  <c:x val="-7.4104744664224981E-3"/>
                  <c:y val="7.5226048351986832E-2"/>
                </c:manualLayout>
              </c:layout>
              <c:showVal val="1"/>
            </c:dLbl>
            <c:dLbl>
              <c:idx val="1"/>
              <c:layout>
                <c:manualLayout>
                  <c:x val="4.446284679853499E-3"/>
                  <c:y val="0.14177216804797521"/>
                </c:manualLayout>
              </c:layout>
              <c:showVal val="1"/>
            </c:dLbl>
            <c:dLbl>
              <c:idx val="2"/>
              <c:layout>
                <c:manualLayout>
                  <c:x val="8.8925693597070449E-3"/>
                  <c:y val="5.2079571935990894E-2"/>
                </c:manualLayout>
              </c:layout>
              <c:showVal val="1"/>
            </c:dLbl>
            <c:dLbl>
              <c:idx val="3"/>
              <c:layout>
                <c:manualLayout>
                  <c:x val="7.4104744664224981E-3"/>
                  <c:y val="8.6799286559984812E-2"/>
                </c:manualLayout>
              </c:layout>
              <c:showVal val="1"/>
            </c:dLbl>
            <c:dLbl>
              <c:idx val="4"/>
              <c:layout>
                <c:manualLayout>
                  <c:x val="-2.964189786569006E-3"/>
                  <c:y val="7.8119357903986331E-2"/>
                </c:manualLayout>
              </c:layout>
              <c:showVal val="1"/>
            </c:dLbl>
            <c:dLbl>
              <c:idx val="5"/>
              <c:layout>
                <c:manualLayout>
                  <c:x val="5.928379573137999E-3"/>
                  <c:y val="7.2332738799987334E-2"/>
                </c:manualLayout>
              </c:layout>
              <c:showVal val="1"/>
            </c:dLbl>
            <c:dLbl>
              <c:idx val="6"/>
              <c:layout>
                <c:manualLayout>
                  <c:x val="1.4820948932844993E-3"/>
                  <c:y val="8.6799286559984784E-2"/>
                </c:manualLayout>
              </c:layout>
              <c:showVal val="1"/>
            </c:dLbl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206.2</c:v>
                </c:pt>
                <c:pt idx="1">
                  <c:v>223.6</c:v>
                </c:pt>
                <c:pt idx="2">
                  <c:v>245.3</c:v>
                </c:pt>
                <c:pt idx="3">
                  <c:v>261</c:v>
                </c:pt>
                <c:pt idx="4">
                  <c:v>336.2</c:v>
                </c:pt>
                <c:pt idx="5">
                  <c:v>449.3</c:v>
                </c:pt>
                <c:pt idx="6">
                  <c:v>261</c:v>
                </c:pt>
                <c:pt idx="7">
                  <c:v>262</c:v>
                </c:pt>
              </c:numCache>
            </c:numRef>
          </c:val>
        </c:ser>
        <c:shape val="cone"/>
        <c:axId val="163952896"/>
        <c:axId val="193224704"/>
        <c:axId val="163731648"/>
      </c:bar3DChart>
      <c:catAx>
        <c:axId val="163952896"/>
        <c:scaling>
          <c:orientation val="minMax"/>
        </c:scaling>
        <c:axPos val="b"/>
        <c:numFmt formatCode="General" sourceLinked="1"/>
        <c:tickLblPos val="nextTo"/>
        <c:crossAx val="193224704"/>
        <c:crosses val="autoZero"/>
        <c:auto val="1"/>
        <c:lblAlgn val="ctr"/>
        <c:lblOffset val="100"/>
      </c:catAx>
      <c:valAx>
        <c:axId val="193224704"/>
        <c:scaling>
          <c:orientation val="minMax"/>
        </c:scaling>
        <c:axPos val="l"/>
        <c:majorGridlines/>
        <c:numFmt formatCode="General" sourceLinked="1"/>
        <c:tickLblPos val="nextTo"/>
        <c:crossAx val="163952896"/>
        <c:crosses val="autoZero"/>
        <c:crossBetween val="between"/>
      </c:valAx>
      <c:serAx>
        <c:axId val="163731648"/>
        <c:scaling>
          <c:orientation val="minMax"/>
        </c:scaling>
        <c:delete val="1"/>
        <c:axPos val="b"/>
        <c:tickLblPos val="none"/>
        <c:crossAx val="193224704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D7F81-DEA0-411E-A47E-8283EBD3BB14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E10EE-8DAC-4EF0-B8BF-C8D40AA80D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128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E10EE-8DAC-4EF0-B8BF-C8D40AA80D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9880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E10EE-8DAC-4EF0-B8BF-C8D40AA80DA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7842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E10EE-8DAC-4EF0-B8BF-C8D40AA80DAA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663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4D6013-EBA7-4794-A185-1AC62A634A0B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715016"/>
            <a:ext cx="8643998" cy="92869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300" b="1" i="1" dirty="0" smtClean="0"/>
              <a:t>Проект к решению Совета депутатов </a:t>
            </a:r>
            <a:r>
              <a:rPr lang="ru-RU" sz="2300" b="1" i="1" dirty="0" err="1" smtClean="0"/>
              <a:t>Инсарского</a:t>
            </a:r>
            <a:r>
              <a:rPr lang="ru-RU" sz="2300" b="1" i="1" dirty="0" smtClean="0"/>
              <a:t> </a:t>
            </a:r>
            <a:r>
              <a:rPr lang="ru-RU" sz="2300" b="1" i="1" dirty="0"/>
              <a:t>м</a:t>
            </a:r>
            <a:r>
              <a:rPr lang="ru-RU" sz="2300" b="1" i="1" dirty="0" smtClean="0"/>
              <a:t>униципального района «О бюджете </a:t>
            </a:r>
            <a:r>
              <a:rPr lang="ru-RU" sz="2300" b="1" i="1" dirty="0" err="1" smtClean="0"/>
              <a:t>Инсарского</a:t>
            </a:r>
            <a:r>
              <a:rPr lang="ru-RU" sz="2300" b="1" i="1" dirty="0" smtClean="0"/>
              <a:t> муниципального района Республики Мордовия на 2025 год и на плановый период 2026 и 2027 годов»</a:t>
            </a: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администрац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08659" y="1612345"/>
            <a:ext cx="3312368" cy="2462447"/>
          </a:xfrm>
          <a:prstGeom prst="rect">
            <a:avLst/>
          </a:prstGeom>
        </p:spPr>
      </p:pic>
      <p:pic>
        <p:nvPicPr>
          <p:cNvPr id="10" name="Рисунок 9" descr="25_b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8799" y="2564904"/>
            <a:ext cx="2571768" cy="1509888"/>
          </a:xfrm>
          <a:prstGeom prst="rect">
            <a:avLst/>
          </a:prstGeom>
        </p:spPr>
      </p:pic>
      <p:pic>
        <p:nvPicPr>
          <p:cNvPr id="11" name="Рисунок 10" descr="041_350446_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4286256"/>
            <a:ext cx="3071834" cy="1357322"/>
          </a:xfrm>
          <a:prstGeom prst="rect">
            <a:avLst/>
          </a:prstGeom>
        </p:spPr>
      </p:pic>
      <p:pic>
        <p:nvPicPr>
          <p:cNvPr id="12" name="Рисунок 11" descr="insar-edges-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44" y="4286256"/>
            <a:ext cx="2571768" cy="1349386"/>
          </a:xfrm>
          <a:prstGeom prst="rect">
            <a:avLst/>
          </a:prstGeom>
        </p:spPr>
      </p:pic>
      <p:pic>
        <p:nvPicPr>
          <p:cNvPr id="13" name="Рисунок 12" descr="ol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5074" y="4286256"/>
            <a:ext cx="2714644" cy="1357322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429552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Бюджет для граждан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" name="Рисунок 15" descr="140817_000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15074" y="2558552"/>
            <a:ext cx="2786081" cy="151624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548680"/>
            <a:ext cx="9286908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Расходная часть бюджета </a:t>
            </a:r>
            <a:r>
              <a:rPr lang="ru-RU" sz="27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72357510"/>
              </p:ext>
            </p:extLst>
          </p:nvPr>
        </p:nvGraphicFramePr>
        <p:xfrm>
          <a:off x="142844" y="1412774"/>
          <a:ext cx="8858313" cy="504056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4285140"/>
                <a:gridCol w="720080"/>
                <a:gridCol w="1352763"/>
                <a:gridCol w="1214445"/>
                <a:gridCol w="1285885"/>
              </a:tblGrid>
              <a:tr h="7053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Расходы бюджета</a:t>
                      </a:r>
                    </a:p>
                    <a:p>
                      <a:pPr algn="ctr"/>
                      <a:r>
                        <a:rPr kumimoji="0" lang="ru-RU" sz="1400" b="1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Инсарского</a:t>
                      </a:r>
                      <a:r>
                        <a:rPr kumimoji="0"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муниципального района, тыс. руб.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2025 год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2026 год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2027 год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748"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Всего,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том числе: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525589,2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341243,2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349113,7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47682,3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37442,9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36120,5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09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Национальная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безопасность и правоохранительная деятельность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1080,6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1121,7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1174,0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77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Национальная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экономика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90750,4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12295,8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15964,7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Жилищно-коммунальное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хозяйство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1707,2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443,4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453,4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Охрана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окружающей среды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599,9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600,1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599,8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234365,0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232278,9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237483,0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кинематография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114562,6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25785,0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22326,8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Социальная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политика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26894,2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24799,4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25315,2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Физическая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 и спорт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127,4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132,4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137,4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Средства массовой информации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1800,0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1500,0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1500,0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611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поселениям на выравнивание бюджетной обеспеченности</a:t>
                      </a:r>
                    </a:p>
                  </a:txBody>
                  <a:tcPr marL="11430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3674,4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72,7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50,7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8929718" cy="2500330"/>
          </a:xfrm>
        </p:spPr>
        <p:txBody>
          <a:bodyPr>
            <a:normAutofit/>
          </a:bodyPr>
          <a:lstStyle/>
          <a:p>
            <a:pPr algn="ctr"/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«Общегосударственные вопросы»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61832203"/>
              </p:ext>
            </p:extLst>
          </p:nvPr>
        </p:nvGraphicFramePr>
        <p:xfrm>
          <a:off x="142844" y="1494314"/>
          <a:ext cx="8858312" cy="5145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090"/>
                <a:gridCol w="1004122"/>
                <a:gridCol w="1440160"/>
                <a:gridCol w="1199056"/>
                <a:gridCol w="1285884"/>
              </a:tblGrid>
              <a:tr h="705329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 руб.</a:t>
                      </a:r>
                      <a:endParaRPr lang="ru-RU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2025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2026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2027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5162">
                <a:tc>
                  <a:txBody>
                    <a:bodyPr/>
                    <a:lstStyle/>
                    <a:p>
                      <a:pPr indent="178435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01</a:t>
                      </a:r>
                      <a:endParaRPr lang="ru-RU" sz="1200" b="1" i="1" baseline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47 682,3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37 442,9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36 120,5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08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высшего должностного лица субъекта российской федерации муниципального образования</a:t>
                      </a:r>
                      <a:endParaRPr lang="ru-RU" sz="14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01 02</a:t>
                      </a:r>
                      <a:endParaRPr lang="ru-RU" sz="14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1 970,4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1 840,5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1 834,4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1447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</a:t>
                      </a: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администраций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01 04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24 421,0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21 277,2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20 318,0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747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Судебная система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01 05</a:t>
                      </a:r>
                      <a:endParaRPr lang="ru-RU" sz="14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565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</a:t>
                      </a: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надзора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01 06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7804,8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5 796,4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6 216,9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5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Резервный фонд 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01 11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5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Другие общегосударственные вопросы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01 13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12 486,1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8 221,1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7 651,2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AutoShape 2" descr="https://s0.slide-share.ru/s_slide/36cdfe2390e9a5a1e44e5e607f266f00/fd018ea8-9918-443e-b228-2839be07fe9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s0.slide-share.ru/s_slide/36cdfe2390e9a5a1e44e5e607f266f00/fd018ea8-9918-443e-b228-2839be07fe9e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52736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«Национальная безопасность и правоохранительная деятельность»</a:t>
            </a:r>
            <a:endParaRPr lang="ru-RU" sz="2400" b="1" i="1" dirty="0"/>
          </a:p>
        </p:txBody>
      </p:sp>
      <p:pic>
        <p:nvPicPr>
          <p:cNvPr id="9218" name="Picture 2" descr="https://usmadm.ru/uploads/posts/2021-03/1615555266_image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653136"/>
            <a:ext cx="326429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18017662"/>
              </p:ext>
            </p:extLst>
          </p:nvPr>
        </p:nvGraphicFramePr>
        <p:xfrm>
          <a:off x="357095" y="1628800"/>
          <a:ext cx="8607393" cy="29670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27"/>
                <a:gridCol w="1128591"/>
                <a:gridCol w="1340201"/>
                <a:gridCol w="1210038"/>
                <a:gridCol w="1224136"/>
              </a:tblGrid>
              <a:tr h="565234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Расходы, тыс.руб.</a:t>
                      </a:r>
                      <a:endParaRPr lang="ru-RU" b="1" i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Подраздел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01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безопасность и правоохранительная деятельность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3 425,8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2 694,1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2 716,4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>
                          <a:latin typeface="Times New Roman"/>
                          <a:ea typeface="Times New Roman"/>
                          <a:cs typeface="Times New Roman"/>
                        </a:rPr>
                        <a:t>Органы юстиции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>
                          <a:latin typeface="Times New Roman"/>
                          <a:ea typeface="Times New Roman"/>
                          <a:cs typeface="Times New Roman"/>
                        </a:rPr>
                        <a:t>03 04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1 080,6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1 121,7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1 174,0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58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Защита населения и территории от чрезвычайных ситуаций природного и техногенного характера, </a:t>
                      </a: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пожарная безопасность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03 </a:t>
                      </a: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2 225,2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1 452,4</a:t>
                      </a:r>
                      <a:endParaRPr lang="ru-RU" sz="1400" b="1" i="1" u="none" strike="noStrike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1 422,4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>
                          <a:latin typeface="Times New Roman"/>
                          <a:ea typeface="Times New Roman"/>
                          <a:cs typeface="Times New Roman"/>
                        </a:rPr>
                        <a:t>Прочие мероприятия в области национальной безопасности и правоохранительной деятельности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>
                          <a:latin typeface="Times New Roman"/>
                          <a:ea typeface="Times New Roman"/>
                          <a:cs typeface="Times New Roman"/>
                        </a:rPr>
                        <a:t>03 14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7232"/>
            <a:ext cx="8715436" cy="113160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«Национальная экономика»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01647665"/>
              </p:ext>
            </p:extLst>
          </p:nvPr>
        </p:nvGraphicFramePr>
        <p:xfrm>
          <a:off x="214283" y="1772819"/>
          <a:ext cx="8786872" cy="2011416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3781653"/>
                <a:gridCol w="1152128"/>
                <a:gridCol w="1368152"/>
                <a:gridCol w="1199056"/>
                <a:gridCol w="1285883"/>
              </a:tblGrid>
              <a:tr h="432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Расходы, тыс.руб.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 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8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Национальная </a:t>
                      </a:r>
                      <a:r>
                        <a:rPr lang="ru-RU" sz="18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экономика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90 750,4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12 295,8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15 964,7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8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Сельское хозяйство и рыболовство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 </a:t>
                      </a: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78 582,4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763,3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928,2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8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Транспорт</a:t>
                      </a:r>
                      <a:endParaRPr lang="ru-RU" sz="18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04 08 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2 000,0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8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Дорожное хозяйство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04 09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10 168,0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10 532,5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14 036,5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196" name="Picture 4" descr="https://avatars.mds.yandex.net/get-zen_doc/1852523/pub_5e1ce75efc69ab00aec54d8d_5e1ce798dddaf400b1f7094c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09120"/>
            <a:ext cx="853475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372476" cy="14190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«Жилищно-коммунальное хозяйство»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51353636"/>
              </p:ext>
            </p:extLst>
          </p:nvPr>
        </p:nvGraphicFramePr>
        <p:xfrm>
          <a:off x="285720" y="1556792"/>
          <a:ext cx="8643998" cy="2080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3582"/>
                <a:gridCol w="1296144"/>
                <a:gridCol w="1512168"/>
                <a:gridCol w="1296144"/>
                <a:gridCol w="1405960"/>
              </a:tblGrid>
              <a:tr h="660682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Расходы, тыс.руб.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Подраздел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2025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2026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2027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55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Жилищное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коммунальное хозяйство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1 707,2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443,4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453,4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Жилищное хозяйство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05 01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85,0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31,3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Коммунальное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хозяйство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05 02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1 622,2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422,1</a:t>
                      </a: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422,1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170" name="Picture 2" descr="https://proprikol.ru/wp-content/uploads/2020/07/kartinki-zhkh-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17032"/>
            <a:ext cx="709228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168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«Охрана окружающей среды»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02" y="1772817"/>
          <a:ext cx="8320470" cy="2590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6298"/>
                <a:gridCol w="1415740"/>
                <a:gridCol w="1287463"/>
                <a:gridCol w="1247632"/>
                <a:gridCol w="1353337"/>
              </a:tblGrid>
              <a:tr h="574652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Расходы, тыс.руб.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Подраздел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2025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2026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2027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403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Охрана окружающей среды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599,9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600,1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599,8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012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06 03</a:t>
                      </a:r>
                      <a:endParaRPr lang="ru-RU" sz="18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323,0</a:t>
                      </a:r>
                      <a:endParaRPr lang="ru-RU" sz="18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323,0</a:t>
                      </a:r>
                      <a:endParaRPr lang="ru-RU" sz="18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323,0</a:t>
                      </a:r>
                      <a:endParaRPr lang="ru-RU" sz="18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746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 вопросы в области охраны окружающей среды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06 05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276,9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277,1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276,8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 descr="сре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4509120"/>
            <a:ext cx="5112568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32656"/>
            <a:ext cx="8858280" cy="1584176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«Образование»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27693415"/>
              </p:ext>
            </p:extLst>
          </p:nvPr>
        </p:nvGraphicFramePr>
        <p:xfrm>
          <a:off x="285720" y="3132199"/>
          <a:ext cx="8715469" cy="3581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9037"/>
                <a:gridCol w="1152128"/>
                <a:gridCol w="1512168"/>
                <a:gridCol w="1296144"/>
                <a:gridCol w="1405992"/>
              </a:tblGrid>
              <a:tr h="48752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2025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2026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2027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697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234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365,0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232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278,9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237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483,0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Дошкольное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646,9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577,1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596,4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Общее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195,3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147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184,8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152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139,4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Дополнительное образование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07  03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850,0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945,4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219,4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Профессиональная подготовка, переподготовка и повышение квалификации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07 05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Молодежная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политика и оздоровление детей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53,2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55,3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57,5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6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 в области образования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604,6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501,3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455,3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152" name="Picture 8" descr="https://sun9-82.userapi.com/impf/c850628/v850628682/616a1/ud2hjD1m-7E.jpg?size=1080x980&amp;quality=96&amp;sign=119ddac1aaa95a56ce33ee0f59ce0a87&amp;c_uniq_tag=N-deU841mqgbXKmdh-Fc5amufYEJ2q3jBGMIPM93_MU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96752"/>
            <a:ext cx="4176464" cy="192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?r=AzEPZsRbOZEKgBhR0XGMT1RkwUF6QqeHExm_ppJwKpdllaaKTM5SRkZCeTgDn6uOyi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1246" y="4293096"/>
            <a:ext cx="42484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85794"/>
            <a:ext cx="8786874" cy="1928818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«Культура»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34729955"/>
              </p:ext>
            </p:extLst>
          </p:nvPr>
        </p:nvGraphicFramePr>
        <p:xfrm>
          <a:off x="214282" y="2143116"/>
          <a:ext cx="8786872" cy="1917448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3071834"/>
                <a:gridCol w="1285884"/>
                <a:gridCol w="1500198"/>
                <a:gridCol w="1357322"/>
                <a:gridCol w="1571634"/>
              </a:tblGrid>
              <a:tr h="490604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</a:rPr>
                        <a:t>2025 год</a:t>
                      </a:r>
                      <a:endParaRPr lang="ru-RU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</a:rPr>
                        <a:t>2026 год</a:t>
                      </a:r>
                      <a:endParaRPr lang="ru-RU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</a:rPr>
                        <a:t>2027 год</a:t>
                      </a:r>
                      <a:endParaRPr lang="ru-RU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0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Культура, кинематография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  <a:r>
                        <a:rPr lang="en-US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562,6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785,0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326,8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08 01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r>
                        <a:rPr lang="en-US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942,9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841,8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 вопросы в области культуры,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кинематографии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08 04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619,7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585,0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485,0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7232"/>
            <a:ext cx="8715436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«Социальная политика»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83164680"/>
              </p:ext>
            </p:extLst>
          </p:nvPr>
        </p:nvGraphicFramePr>
        <p:xfrm>
          <a:off x="142845" y="2082525"/>
          <a:ext cx="8858311" cy="2366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770"/>
                <a:gridCol w="1296338"/>
                <a:gridCol w="1656432"/>
                <a:gridCol w="1440376"/>
                <a:gridCol w="1512395"/>
              </a:tblGrid>
              <a:tr h="565804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  <a:endParaRPr lang="ru-RU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</a:rPr>
                        <a:t>2025 год</a:t>
                      </a:r>
                      <a:endParaRPr lang="ru-RU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</a:rPr>
                        <a:t>2026 год</a:t>
                      </a:r>
                      <a:endParaRPr lang="ru-RU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</a:rPr>
                        <a:t>2027 год</a:t>
                      </a:r>
                      <a:endParaRPr lang="ru-RU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63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Социальная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политика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894,2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799,4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315,2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3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Пенсионное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10 01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838,0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049,5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280,1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24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Социальное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 населения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225,9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771,9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739,9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66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Охрана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семьи и детства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830,3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978,0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295,2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https://ds04.infourok.ru/uploads/ex/0c45/0012f804-6016c9e5/img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387"/>
          <a:stretch/>
        </p:blipFill>
        <p:spPr bwMode="auto">
          <a:xfrm>
            <a:off x="142844" y="4509120"/>
            <a:ext cx="889365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online.mospolytech.ru/pluginfile.php/6724/course/overviewfil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77072"/>
            <a:ext cx="3888432" cy="243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9001156" cy="2714636"/>
          </a:xfrm>
        </p:spPr>
        <p:txBody>
          <a:bodyPr>
            <a:normAutofit/>
          </a:bodyPr>
          <a:lstStyle/>
          <a:p>
            <a:pPr algn="ctr"/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«Физическая культура и спорт»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> 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6309755"/>
              </p:ext>
            </p:extLst>
          </p:nvPr>
        </p:nvGraphicFramePr>
        <p:xfrm>
          <a:off x="285720" y="1988840"/>
          <a:ext cx="8572561" cy="1947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7"/>
                <a:gridCol w="1143008"/>
                <a:gridCol w="1428760"/>
                <a:gridCol w="1571636"/>
                <a:gridCol w="1428760"/>
              </a:tblGrid>
              <a:tr h="516463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519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2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127,4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132,4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137,4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 </a:t>
                      </a:r>
                      <a:r>
                        <a:rPr lang="ru-RU" sz="2200" b="1" i="1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127,4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132,4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137,4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err="1" smtClean="0">
                <a:latin typeface="Times New Roman" pitchFamily="18" charset="0"/>
                <a:cs typeface="Times New Roman" pitchFamily="18" charset="0"/>
              </a:rPr>
              <a:t>Инсарский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муниципальный район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596" y="1484784"/>
            <a:ext cx="8229600" cy="5040559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zen_doc/1878668/pub_5e34ef5cb368e1065ae673a9_5e34efb8d5678042d888b67f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00808"/>
            <a:ext cx="4687350" cy="2265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69956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«Средства массовой информации»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74363772"/>
              </p:ext>
            </p:extLst>
          </p:nvPr>
        </p:nvGraphicFramePr>
        <p:xfrm>
          <a:off x="179512" y="4338573"/>
          <a:ext cx="8786876" cy="1954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  <a:gridCol w="1296144"/>
                <a:gridCol w="1512168"/>
                <a:gridCol w="1296144"/>
                <a:gridCol w="1370052"/>
              </a:tblGrid>
              <a:tr h="674603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</a:t>
                      </a:r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руб.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1 800,0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1 500,0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1 500,0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9458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Периодическая печать и издательство</a:t>
                      </a:r>
                      <a:endParaRPr lang="ru-RU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12 02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1 800,0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1 500,0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1 500,0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Межбюджетные трансферты общего характера бюджетам бюджетной системы Российской Федерации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19899283"/>
              </p:ext>
            </p:extLst>
          </p:nvPr>
        </p:nvGraphicFramePr>
        <p:xfrm>
          <a:off x="107504" y="1844825"/>
          <a:ext cx="8856985" cy="3240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1152128"/>
                <a:gridCol w="1368152"/>
                <a:gridCol w="1224136"/>
                <a:gridCol w="1296145"/>
              </a:tblGrid>
              <a:tr h="6156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Расходы, тыс. руб.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74897">
                <a:tc>
                  <a:txBody>
                    <a:bodyPr/>
                    <a:lstStyle/>
                    <a:p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674,4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72,7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50,7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134126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 на выравнивание бюджетной обеспеченности субъектов Российской Федерации и муниципальных образований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14 01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74,4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72,7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50,7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15668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межбюджетные трансферты общего характера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14 03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600,0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3664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572560" cy="1274484"/>
          </a:xfrm>
        </p:spPr>
        <p:txBody>
          <a:bodyPr/>
          <a:lstStyle/>
          <a:p>
            <a:pPr algn="ctr"/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  <a:r>
              <a:rPr lang="ru-RU" sz="2400" i="1" u="sng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64158053"/>
              </p:ext>
            </p:extLst>
          </p:nvPr>
        </p:nvGraphicFramePr>
        <p:xfrm>
          <a:off x="179511" y="1428736"/>
          <a:ext cx="8856985" cy="4928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756"/>
                <a:gridCol w="1147378"/>
                <a:gridCol w="1075667"/>
                <a:gridCol w="1112184"/>
              </a:tblGrid>
              <a:tr h="5604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муниципальной программы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2025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2026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smtClean="0">
                          <a:solidFill>
                            <a:schemeClr val="tx1"/>
                          </a:solidFill>
                        </a:rPr>
                        <a:t>2027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76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Всего, тыс. рублей, в том числе: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488736</a:t>
                      </a:r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307615</a:t>
                      </a:r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313080</a:t>
                      </a:r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14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Муниципальная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рограмма «Развитие муниципальной службы в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Республики Мордовия»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06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Муниципальная программа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Инсарского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 Республики Мордовия «Развитие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образования в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Республики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Мордовия»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230 214,3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229 531,6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235 056,6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06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Муниципальная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«Обеспечение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жильем молодых семей в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2016-2027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2 705,2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563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Муниципальная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культуры и туризма   в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2025-2027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35 750,0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28 000,0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24 641,8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133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Муниципальная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физической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культуры, спорта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молодежной политики в 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 на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2016-2027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175,6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182,7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189,9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133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«Профилактика терроризма и экстремизма на территории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Инсарского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 на 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2024-2027 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16,0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1194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Муниципальная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сельского хозяйства и регулирования рынков сельскохозяйственной продукции, сырья и продовольствия на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2016-2027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годы по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Инсарскому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муниципальному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району»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793,6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1 197,2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1 330,1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73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«Энергосбережение и повышение энергетической эффективности на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территории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Инсарского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5195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Муниципальная программа «Развитие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дорожного хозяйства, автомобильных дорог и транспортного обслуживания в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2016-2027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12 168,0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11 532,5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15 036,5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09205720"/>
              </p:ext>
            </p:extLst>
          </p:nvPr>
        </p:nvGraphicFramePr>
        <p:xfrm>
          <a:off x="142844" y="928670"/>
          <a:ext cx="8786876" cy="58336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9276"/>
                <a:gridCol w="1134458"/>
                <a:gridCol w="1071570"/>
                <a:gridCol w="1071572"/>
              </a:tblGrid>
              <a:tr h="4286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муниципальной программы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2025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2026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2027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повышения эффективности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управления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муниципальными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финансами в </a:t>
                      </a:r>
                      <a:r>
                        <a:rPr lang="ru-RU" sz="1200" b="1" i="1" u="none" strike="noStrike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 Республики Мордовия </a:t>
                      </a: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11 484,2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5 874,1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6 272,6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007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программа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«Охрана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общественного порядка и профилактике правонарушений в </a:t>
                      </a:r>
                      <a:r>
                        <a:rPr lang="ru-RU" sz="1200" b="1" i="1" u="none" strike="noStrike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муниципальном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районе»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2024-2027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«Противодействие злоупотреблению наркотиками и их незаконному обороту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«Комплексное развитие сельских территорий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Инсарского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района Республики Мордовия 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2020-2027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161 084,5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«Противодействие коррупции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«Гармонизация межнациональных и межконфессиональных отношений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районе» 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2019-2027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 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62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«Управление муниципальными имуществом и земельными ресурсами» в </a:t>
                      </a:r>
                      <a:r>
                        <a:rPr lang="ru-RU" sz="1200" b="1" i="1" u="none" strike="noStrike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 Республики Мордовия 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2016-2027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001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«Организация отдыха детей в каникулярное время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районе» 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4 749,9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4 749,9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4 749,9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безопасности дорожного движения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«Защита населения и территорий от чрезвычайных ситуаций, обеспечение пожарной безопасности и безопасности людей на водных объектах на территории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Инсарского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района» на 2024-2027 годы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62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и обеспечение эффективности деятельности администрации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Инсарского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района 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2024-2027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28 931,9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25 868,4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25 124,3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620" y="2132856"/>
            <a:ext cx="8640960" cy="458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068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Контактная информация для граждан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473994"/>
            <a:ext cx="871715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Местонахождение Финансового управления администрации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муниципального района: 431430, РМ, г. Инсар, ул. Гагарина, д. 28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Контактные телефоны: (883449) 2-14-53 – бюджетный отдел,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2-14-75 - бухгалтерия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Адрес электронной почты: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fu</a:t>
            </a: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12ins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@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mail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000" b="0" i="1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Словарь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858312" cy="535785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 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денежные средства, поступающие в бюджет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денежные средства, выплачиваемые из бюджета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совокупность федерального бюджета, бюджетов субъектов      Российской Федерации, местных бюджетов и бюджетов государственных внебюджетных фондов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средства, предоставляемые бюджетом вышестоящего уровня бюджетной системы бюджету нижестоящего уровня бюджетной системы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Консолидированный бюджет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свод районного и местных бюджетов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превышение расходов бюджета над его доходами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бюджета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превышение доходов бюджета над его расходами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Бюджетный процесс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ежегодное формирование и исполнение бюджета</a:t>
            </a:r>
          </a:p>
          <a:p>
            <a:pP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305800" cy="625522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" name="Picture 2" descr="http://chernigovka.org/sites/default/files/11%281%29.jpg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00" y="188640"/>
            <a:ext cx="9118600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846" y="620688"/>
            <a:ext cx="8715436" cy="100013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Основные характеристики бюджета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за 2020 - 20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7 годы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9623fbd79ebe1d78530f94d1354617ed-320x22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846" y="1620820"/>
            <a:ext cx="8893652" cy="514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14511052"/>
              </p:ext>
            </p:extLst>
          </p:nvPr>
        </p:nvGraphicFramePr>
        <p:xfrm>
          <a:off x="323528" y="2276872"/>
          <a:ext cx="8712968" cy="4149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99288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оходная часть бюджета </a:t>
            </a:r>
            <a:r>
              <a:rPr lang="ru-RU" sz="27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/>
          </a:p>
        </p:txBody>
      </p:sp>
      <p:pic>
        <p:nvPicPr>
          <p:cNvPr id="1026" name="Picture 2" descr="https://gorbatka.ru/wp-content/uploads/2019/02/budge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869160"/>
            <a:ext cx="3672408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20" y="1844824"/>
          <a:ext cx="8568952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3046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Структура  доходов бюджета </a:t>
            </a:r>
            <a:r>
              <a:rPr lang="ru-RU" sz="2400" b="1" i="1" dirty="0" err="1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400" b="1" i="1" dirty="0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87580324"/>
              </p:ext>
            </p:extLst>
          </p:nvPr>
        </p:nvGraphicFramePr>
        <p:xfrm>
          <a:off x="251520" y="1556793"/>
          <a:ext cx="8786874" cy="4752526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5328592"/>
                <a:gridCol w="1261374"/>
                <a:gridCol w="1053900"/>
                <a:gridCol w="1143008"/>
              </a:tblGrid>
              <a:tr h="54480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бюджета</a:t>
                      </a:r>
                    </a:p>
                    <a:p>
                      <a:pPr algn="ctr"/>
                      <a:r>
                        <a:rPr kumimoji="0" lang="ru-RU" sz="1400" b="1" i="1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Инсарского</a:t>
                      </a:r>
                      <a:r>
                        <a:rPr kumimoji="0" lang="ru-RU" sz="1400" b="1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муниципального района, тыс. руб.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82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 доходов</a:t>
                      </a:r>
                      <a:endParaRPr lang="ru-RU" sz="1800" b="1" i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525 589,2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341 243,2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349 113,7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962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 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на доходы физических лиц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36 785,8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39 124,2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41 162,1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78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Налог на совокупный доход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13 420,2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13 974,6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14 685,0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64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Государственная пошлина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1 798,8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1 870,8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1 945,6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563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Акциз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10 168,0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10 532,5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14 036,5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127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 от использования имущества находящегося в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государственной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муниципальной собственности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12 962,3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13 480,8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14 020,0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9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Платежи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пользование природными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ресурсами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127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от продажи земельных</a:t>
                      </a: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участков</a:t>
                      </a: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 и имущества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379,8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395,0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410,8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9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Штрафы, санкции, возмещение ущерба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528,0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549,1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571,1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273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Прочие неналоговые доходы бюджетов муниципальных районов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9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 из других бюджетов 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449273,7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261043,5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262009,8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8715404" cy="2143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 решение о бюджете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расходы представлены тремя способами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42844" y="2214554"/>
            <a:ext cx="864399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•  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99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Функциональная структура – по направлениям    расходования средств </a:t>
            </a:r>
            <a:endParaRPr kumimoji="0" lang="ru-RU" sz="28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dirty="0" smtClean="0">
              <a:ln>
                <a:noFill/>
              </a:ln>
              <a:solidFill>
                <a:srgbClr val="99336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99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•  Ведомственная структура – по ведомствам,   осуществляющим расходы </a:t>
            </a:r>
            <a:endParaRPr kumimoji="0" lang="ru-RU" sz="28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dirty="0" smtClean="0">
              <a:ln>
                <a:noFill/>
              </a:ln>
              <a:solidFill>
                <a:srgbClr val="99336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99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•  Программная структура – по реализуемым муниципальным программам</a:t>
            </a:r>
            <a:endParaRPr kumimoji="0" lang="ru-RU" sz="28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48648"/>
          </a:xfrm>
        </p:spPr>
        <p:txBody>
          <a:bodyPr>
            <a:noAutofit/>
          </a:bodyPr>
          <a:lstStyle/>
          <a:p>
            <a:pPr algn="ctr"/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по основным направлениям</a:t>
            </a:r>
            <a:endParaRPr lang="ru-RU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www.irishtimes.com/polopoly_fs/1.2390756.1444768811!/image/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8712967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619672" y="1511309"/>
            <a:ext cx="3384376" cy="390384"/>
          </a:xfrm>
          <a:prstGeom prst="roundRect">
            <a:avLst/>
          </a:prstGeom>
          <a:solidFill>
            <a:srgbClr val="CC99FF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6350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Общегосударственные вопросы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98966" y="2119694"/>
            <a:ext cx="3384376" cy="432048"/>
          </a:xfrm>
          <a:prstGeom prst="roundRect">
            <a:avLst/>
          </a:prstGeom>
          <a:solidFill>
            <a:srgbClr val="99FF66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Национальная безопасность и правоохранительная деятельность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01881" y="2560065"/>
            <a:ext cx="3384376" cy="379791"/>
          </a:xfrm>
          <a:prstGeom prst="roundRect">
            <a:avLst/>
          </a:prstGeom>
          <a:solidFill>
            <a:srgbClr val="99CCFF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Национальная экономика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1380" y="3013313"/>
            <a:ext cx="3384376" cy="346221"/>
          </a:xfrm>
          <a:prstGeom prst="roundRect">
            <a:avLst/>
          </a:prstGeom>
          <a:solidFill>
            <a:srgbClr val="FF9966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Жилищно-коммунальное хозяйство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42782" y="3481471"/>
            <a:ext cx="3312368" cy="363943"/>
          </a:xfrm>
          <a:prstGeom prst="roundRect">
            <a:avLst/>
          </a:prstGeom>
          <a:solidFill>
            <a:srgbClr val="CCCC00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Образование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4256" y="3998050"/>
            <a:ext cx="3312368" cy="336148"/>
          </a:xfrm>
          <a:prstGeom prst="roundRect">
            <a:avLst/>
          </a:prstGeom>
          <a:solidFill>
            <a:srgbClr val="FF3399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Культура и кинематография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99592" y="4478214"/>
            <a:ext cx="3312368" cy="378848"/>
          </a:xfrm>
          <a:prstGeom prst="roundRect">
            <a:avLst/>
          </a:prstGeom>
          <a:solidFill>
            <a:srgbClr val="00CCFF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Социальная политика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99792" y="4994952"/>
            <a:ext cx="3312368" cy="362286"/>
          </a:xfrm>
          <a:prstGeom prst="roundRect">
            <a:avLst/>
          </a:prstGeom>
          <a:solidFill>
            <a:srgbClr val="FF5050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Физическая культура и спорт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75656" y="5522316"/>
            <a:ext cx="3312368" cy="288032"/>
          </a:xfrm>
          <a:prstGeom prst="roundRect">
            <a:avLst/>
          </a:prstGeom>
          <a:solidFill>
            <a:srgbClr val="FFFF00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ysClr val="windowText" lastClr="000000"/>
                </a:solidFill>
                <a:latin typeface="Georgia"/>
              </a:rPr>
              <a:t>Средства массовой информации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2516" y="5939799"/>
            <a:ext cx="3312368" cy="612923"/>
          </a:xfrm>
          <a:prstGeom prst="roundRect">
            <a:avLst/>
          </a:prstGeom>
          <a:solidFill>
            <a:schemeClr val="bg2">
              <a:lumMod val="90000"/>
            </a:scheme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200" b="1" dirty="0" smtClean="0">
                <a:solidFill>
                  <a:schemeClr val="tx1"/>
                </a:solidFill>
              </a:rPr>
              <a:t>Межбюджетные трансферты общего характера бюджетам бюджетной системы Российской Федерации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71037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4955</TotalTime>
  <Words>1671</Words>
  <Application>Microsoft Office PowerPoint</Application>
  <PresentationFormat>Экран (4:3)</PresentationFormat>
  <Paragraphs>578</Paragraphs>
  <Slides>24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Бюджет для граждан</vt:lpstr>
      <vt:lpstr>Инсарский муниципальный район</vt:lpstr>
      <vt:lpstr>Словарь</vt:lpstr>
      <vt:lpstr>Слайд 4</vt:lpstr>
      <vt:lpstr>Основные характеристики бюджета Инсарского муниципального района за 2020 - 2027 годы</vt:lpstr>
      <vt:lpstr>                    Доходная часть бюджета Инсарского муниципального района  </vt:lpstr>
      <vt:lpstr>Структура  доходов бюджета Инсарского муниципального района </vt:lpstr>
      <vt:lpstr>В решение о бюджете Инсарского муниципального района расходы представлены тремя способами </vt:lpstr>
      <vt:lpstr>Расходы бюджета по основным направлениям</vt:lpstr>
      <vt:lpstr>Расходная часть бюджета Инсарского муниципального района </vt:lpstr>
      <vt:lpstr>Расходы по разделу «Общегосударственные вопросы»    </vt:lpstr>
      <vt:lpstr>Расходы по разделу «Национальная безопасность и правоохранительная деятельность»</vt:lpstr>
      <vt:lpstr>Расходы по разделу «Национальная экономика» </vt:lpstr>
      <vt:lpstr>Расходы по разделу «Жилищно-коммунальное хозяйство» </vt:lpstr>
      <vt:lpstr>                               Расходы по разделу «Охрана окружающей среды» </vt:lpstr>
      <vt:lpstr>Расходы по разделу «Образование» </vt:lpstr>
      <vt:lpstr>Расходы по разделу «Культура»  </vt:lpstr>
      <vt:lpstr>Расходы по разделу «Социальная политика»  </vt:lpstr>
      <vt:lpstr>Расходы по разделу «Физическая культура и спорт»    </vt:lpstr>
      <vt:lpstr>Расходы по разделу «Средства массовой информации»</vt:lpstr>
      <vt:lpstr> Межбюджетные трансферты общего характера бюджетам бюджетной системы Российской Федерации</vt:lpstr>
      <vt:lpstr>Муниципальные программы Инсарского муниципального района </vt:lpstr>
      <vt:lpstr>Слайд 23</vt:lpstr>
      <vt:lpstr>Контактная информация для граждан 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Приемная</dc:creator>
  <cp:lastModifiedBy>Загороднова</cp:lastModifiedBy>
  <cp:revision>384</cp:revision>
  <cp:lastPrinted>2022-04-14T06:12:18Z</cp:lastPrinted>
  <dcterms:created xsi:type="dcterms:W3CDTF">2016-12-13T05:19:54Z</dcterms:created>
  <dcterms:modified xsi:type="dcterms:W3CDTF">2025-02-03T13:28:19Z</dcterms:modified>
</cp:coreProperties>
</file>